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9"/>
  </p:notesMasterIdLst>
  <p:handoutMasterIdLst>
    <p:handoutMasterId r:id="rId100"/>
  </p:handoutMasterIdLst>
  <p:sldIdLst>
    <p:sldId id="557" r:id="rId5"/>
    <p:sldId id="1211" r:id="rId6"/>
    <p:sldId id="1096" r:id="rId7"/>
    <p:sldId id="742" r:id="rId8"/>
    <p:sldId id="1221" r:id="rId9"/>
    <p:sldId id="1087" r:id="rId10"/>
    <p:sldId id="1196" r:id="rId11"/>
    <p:sldId id="1208" r:id="rId12"/>
    <p:sldId id="1110" r:id="rId13"/>
    <p:sldId id="1097" r:id="rId14"/>
    <p:sldId id="1093" r:id="rId15"/>
    <p:sldId id="1209" r:id="rId16"/>
    <p:sldId id="1210" r:id="rId17"/>
    <p:sldId id="1112" r:id="rId18"/>
    <p:sldId id="1113" r:id="rId19"/>
    <p:sldId id="1114" r:id="rId20"/>
    <p:sldId id="1115" r:id="rId21"/>
    <p:sldId id="1218" r:id="rId22"/>
    <p:sldId id="1116" r:id="rId23"/>
    <p:sldId id="1215" r:id="rId24"/>
    <p:sldId id="1216" r:id="rId25"/>
    <p:sldId id="1117" r:id="rId26"/>
    <p:sldId id="1118" r:id="rId27"/>
    <p:sldId id="1119" r:id="rId28"/>
    <p:sldId id="1120" r:id="rId29"/>
    <p:sldId id="1121" r:id="rId30"/>
    <p:sldId id="1122" r:id="rId31"/>
    <p:sldId id="1194" r:id="rId32"/>
    <p:sldId id="1099" r:id="rId33"/>
    <p:sldId id="1125" r:id="rId34"/>
    <p:sldId id="1126" r:id="rId35"/>
    <p:sldId id="1127" r:id="rId36"/>
    <p:sldId id="1128" r:id="rId37"/>
    <p:sldId id="1129" r:id="rId38"/>
    <p:sldId id="1130" r:id="rId39"/>
    <p:sldId id="1131" r:id="rId40"/>
    <p:sldId id="1219" r:id="rId41"/>
    <p:sldId id="1132" r:id="rId42"/>
    <p:sldId id="1220" r:id="rId43"/>
    <p:sldId id="1135" r:id="rId44"/>
    <p:sldId id="1136" r:id="rId45"/>
    <p:sldId id="1137" r:id="rId46"/>
    <p:sldId id="1188" r:id="rId47"/>
    <p:sldId id="1138" r:id="rId48"/>
    <p:sldId id="1139" r:id="rId49"/>
    <p:sldId id="1140" r:id="rId50"/>
    <p:sldId id="1141" r:id="rId51"/>
    <p:sldId id="1142" r:id="rId52"/>
    <p:sldId id="1143" r:id="rId53"/>
    <p:sldId id="1144" r:id="rId54"/>
    <p:sldId id="1146" r:id="rId55"/>
    <p:sldId id="1147" r:id="rId56"/>
    <p:sldId id="1148" r:id="rId57"/>
    <p:sldId id="1149" r:id="rId58"/>
    <p:sldId id="1150" r:id="rId59"/>
    <p:sldId id="1151" r:id="rId60"/>
    <p:sldId id="1152" r:id="rId61"/>
    <p:sldId id="1154" r:id="rId62"/>
    <p:sldId id="1155" r:id="rId63"/>
    <p:sldId id="1156" r:id="rId64"/>
    <p:sldId id="1157" r:id="rId65"/>
    <p:sldId id="1158" r:id="rId66"/>
    <p:sldId id="1159" r:id="rId67"/>
    <p:sldId id="1160" r:id="rId68"/>
    <p:sldId id="1190" r:id="rId69"/>
    <p:sldId id="1191" r:id="rId70"/>
    <p:sldId id="1161" r:id="rId71"/>
    <p:sldId id="1162" r:id="rId72"/>
    <p:sldId id="1163" r:id="rId73"/>
    <p:sldId id="1164" r:id="rId74"/>
    <p:sldId id="1165" r:id="rId75"/>
    <p:sldId id="1166" r:id="rId76"/>
    <p:sldId id="1197" r:id="rId77"/>
    <p:sldId id="1198" r:id="rId78"/>
    <p:sldId id="1199" r:id="rId79"/>
    <p:sldId id="1200" r:id="rId80"/>
    <p:sldId id="1201" r:id="rId81"/>
    <p:sldId id="1203" r:id="rId82"/>
    <p:sldId id="1204" r:id="rId83"/>
    <p:sldId id="1205" r:id="rId84"/>
    <p:sldId id="1206" r:id="rId85"/>
    <p:sldId id="1207" r:id="rId86"/>
    <p:sldId id="1192" r:id="rId87"/>
    <p:sldId id="1177" r:id="rId88"/>
    <p:sldId id="1179" r:id="rId89"/>
    <p:sldId id="1180" r:id="rId90"/>
    <p:sldId id="1193" r:id="rId91"/>
    <p:sldId id="1181" r:id="rId92"/>
    <p:sldId id="1182" r:id="rId93"/>
    <p:sldId id="1183" r:id="rId94"/>
    <p:sldId id="1184" r:id="rId95"/>
    <p:sldId id="1185" r:id="rId96"/>
    <p:sldId id="1186" r:id="rId97"/>
    <p:sldId id="1195" r:id="rId98"/>
  </p:sldIdLst>
  <p:sldSz cx="10680700" cy="7569200"/>
  <p:notesSz cx="6797675" cy="9926638"/>
  <p:custDataLst>
    <p:tags r:id="rId10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3" userDrawn="1">
          <p15:clr>
            <a:srgbClr val="A4A3A4"/>
          </p15:clr>
        </p15:guide>
        <p15:guide id="2" pos="216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as Martin" initials="MM" lastIdx="15" clrIdx="0"/>
  <p:cmAuthor id="2" name="Michael Eibl" initials="ME" lastIdx="8" clrIdx="1"/>
  <p:cmAuthor id="3" name="Christina Vogl" initials="CV" lastIdx="1" clrIdx="2">
    <p:extLst>
      <p:ext uri="{19B8F6BF-5375-455C-9EA6-DF929625EA0E}">
        <p15:presenceInfo xmlns:p15="http://schemas.microsoft.com/office/powerpoint/2012/main" userId="Christina Vogl" providerId="None"/>
      </p:ext>
    </p:extLst>
  </p:cmAuthor>
  <p:cmAuthor id="4" name="Christofori Werner" initials="CW" lastIdx="8" clrIdx="3">
    <p:extLst>
      <p:ext uri="{19B8F6BF-5375-455C-9EA6-DF929625EA0E}">
        <p15:presenceInfo xmlns:p15="http://schemas.microsoft.com/office/powerpoint/2012/main" userId="S-1-5-21-1708537768-308236825-725345543-4247" providerId="AD"/>
      </p:ext>
    </p:extLst>
  </p:cmAuthor>
  <p:cmAuthor id="5" name="Werner Christofori" initials="WC" lastIdx="3" clrIdx="4">
    <p:extLst>
      <p:ext uri="{19B8F6BF-5375-455C-9EA6-DF929625EA0E}">
        <p15:presenceInfo xmlns:p15="http://schemas.microsoft.com/office/powerpoint/2012/main" userId="S::werner.christofori@vg-wartenberg.de::60dea4de-828b-445c-80d2-9e7a1b7e15a7" providerId="AD"/>
      </p:ext>
    </p:extLst>
  </p:cmAuthor>
  <p:cmAuthor id="6" name="Barbara Huber" initials="BH" lastIdx="4" clrIdx="5">
    <p:extLst>
      <p:ext uri="{19B8F6BF-5375-455C-9EA6-DF929625EA0E}">
        <p15:presenceInfo xmlns:p15="http://schemas.microsoft.com/office/powerpoint/2012/main" userId="S::Barbara.Huber@juenglingverlag.de::89eb4136-16a0-4315-807a-f29f11fd8b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FDC"/>
    <a:srgbClr val="808080"/>
    <a:srgbClr val="FF9900"/>
    <a:srgbClr val="00823C"/>
    <a:srgbClr val="FFFEFC"/>
    <a:srgbClr val="33CC33"/>
    <a:srgbClr val="FF6600"/>
    <a:srgbClr val="000099"/>
    <a:srgbClr val="FFCC66"/>
    <a:srgbClr val="FF94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97" autoAdjust="0"/>
    <p:restoredTop sz="58781" autoAdjust="0"/>
  </p:normalViewPr>
  <p:slideViewPr>
    <p:cSldViewPr>
      <p:cViewPr varScale="1">
        <p:scale>
          <a:sx n="105" d="100"/>
          <a:sy n="105" d="100"/>
        </p:scale>
        <p:origin x="972" y="90"/>
      </p:cViewPr>
      <p:guideLst>
        <p:guide orient="horz" pos="2883"/>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24"/>
    </p:cViewPr>
  </p:sorterViewPr>
  <p:notesViewPr>
    <p:cSldViewPr>
      <p:cViewPr varScale="1">
        <p:scale>
          <a:sx n="66" d="100"/>
          <a:sy n="66" d="100"/>
        </p:scale>
        <p:origin x="-3420" y="-71"/>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4-08-05T10:12:04.791" idx="1">
    <p:pos x="4822" y="196"/>
    <p:text>Ist dies auch wieterhin vorgesehen?</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3"/>
            <a:ext cx="2945188" cy="495499"/>
          </a:xfrm>
          <a:prstGeom prst="rect">
            <a:avLst/>
          </a:prstGeom>
        </p:spPr>
        <p:txBody>
          <a:bodyPr vert="horz" lIns="83384" tIns="41693" rIns="83384" bIns="41693" rtlCol="0"/>
          <a:lstStyle>
            <a:lvl1pPr algn="l">
              <a:defRPr sz="1100"/>
            </a:lvl1pPr>
          </a:lstStyle>
          <a:p>
            <a:endParaRPr lang="de-DE" dirty="0"/>
          </a:p>
        </p:txBody>
      </p:sp>
      <p:sp>
        <p:nvSpPr>
          <p:cNvPr id="3" name="Datumsplatzhalter 2"/>
          <p:cNvSpPr>
            <a:spLocks noGrp="1"/>
          </p:cNvSpPr>
          <p:nvPr>
            <p:ph type="dt" sz="quarter" idx="1"/>
          </p:nvPr>
        </p:nvSpPr>
        <p:spPr>
          <a:xfrm>
            <a:off x="3850468" y="3"/>
            <a:ext cx="2945188" cy="495499"/>
          </a:xfrm>
          <a:prstGeom prst="rect">
            <a:avLst/>
          </a:prstGeom>
        </p:spPr>
        <p:txBody>
          <a:bodyPr vert="horz" lIns="83384" tIns="41693" rIns="83384" bIns="41693" rtlCol="0"/>
          <a:lstStyle>
            <a:lvl1pPr algn="r">
              <a:defRPr sz="1100"/>
            </a:lvl1pPr>
          </a:lstStyle>
          <a:p>
            <a:endParaRPr lang="de-DE" dirty="0"/>
          </a:p>
        </p:txBody>
      </p:sp>
      <p:sp>
        <p:nvSpPr>
          <p:cNvPr id="4" name="Fußzeilenplatzhalter 3"/>
          <p:cNvSpPr>
            <a:spLocks noGrp="1"/>
          </p:cNvSpPr>
          <p:nvPr>
            <p:ph type="ftr" sz="quarter" idx="2"/>
          </p:nvPr>
        </p:nvSpPr>
        <p:spPr>
          <a:xfrm>
            <a:off x="1" y="9429061"/>
            <a:ext cx="2945188" cy="495499"/>
          </a:xfrm>
          <a:prstGeom prst="rect">
            <a:avLst/>
          </a:prstGeom>
        </p:spPr>
        <p:txBody>
          <a:bodyPr vert="horz" lIns="83384" tIns="41693" rIns="83384" bIns="41693" rtlCol="0" anchor="b"/>
          <a:lstStyle>
            <a:lvl1pPr algn="l">
              <a:defRPr sz="1100"/>
            </a:lvl1pPr>
          </a:lstStyle>
          <a:p>
            <a:endParaRPr lang="de-DE" dirty="0"/>
          </a:p>
        </p:txBody>
      </p:sp>
      <p:sp>
        <p:nvSpPr>
          <p:cNvPr id="5" name="Foliennummernplatzhalter 4"/>
          <p:cNvSpPr>
            <a:spLocks noGrp="1"/>
          </p:cNvSpPr>
          <p:nvPr>
            <p:ph type="sldNum" sz="quarter" idx="3"/>
          </p:nvPr>
        </p:nvSpPr>
        <p:spPr>
          <a:xfrm>
            <a:off x="3850468" y="9429061"/>
            <a:ext cx="2945188" cy="495499"/>
          </a:xfrm>
          <a:prstGeom prst="rect">
            <a:avLst/>
          </a:prstGeom>
        </p:spPr>
        <p:txBody>
          <a:bodyPr vert="horz" lIns="83384" tIns="41693" rIns="83384" bIns="41693" rtlCol="0" anchor="b"/>
          <a:lstStyle>
            <a:lvl1pPr algn="r">
              <a:defRPr sz="1100"/>
            </a:lvl1pPr>
          </a:lstStyle>
          <a:p>
            <a:fld id="{EE695468-2DC6-4C34-9D3A-032DC71616B9}" type="slidenum">
              <a:rPr lang="de-DE" smtClean="0"/>
              <a:pPr/>
              <a:t>‹Nr.›</a:t>
            </a:fld>
            <a:endParaRPr lang="de-DE" dirty="0"/>
          </a:p>
        </p:txBody>
      </p:sp>
    </p:spTree>
    <p:extLst>
      <p:ext uri="{BB962C8B-B14F-4D97-AF65-F5344CB8AC3E}">
        <p14:creationId xmlns:p14="http://schemas.microsoft.com/office/powerpoint/2010/main" val="3045398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3"/>
            <a:ext cx="2945188" cy="495499"/>
          </a:xfrm>
          <a:prstGeom prst="rect">
            <a:avLst/>
          </a:prstGeom>
        </p:spPr>
        <p:txBody>
          <a:bodyPr vert="horz" lIns="83384" tIns="41693" rIns="83384" bIns="41693" rtlCol="0"/>
          <a:lstStyle>
            <a:lvl1pPr algn="l">
              <a:defRPr sz="1100"/>
            </a:lvl1pPr>
          </a:lstStyle>
          <a:p>
            <a:endParaRPr lang="de-DE" dirty="0"/>
          </a:p>
        </p:txBody>
      </p:sp>
      <p:sp>
        <p:nvSpPr>
          <p:cNvPr id="3" name="Datumsplatzhalter 2"/>
          <p:cNvSpPr>
            <a:spLocks noGrp="1"/>
          </p:cNvSpPr>
          <p:nvPr>
            <p:ph type="dt" idx="1"/>
          </p:nvPr>
        </p:nvSpPr>
        <p:spPr>
          <a:xfrm>
            <a:off x="3850468" y="3"/>
            <a:ext cx="2945188" cy="495499"/>
          </a:xfrm>
          <a:prstGeom prst="rect">
            <a:avLst/>
          </a:prstGeom>
        </p:spPr>
        <p:txBody>
          <a:bodyPr vert="horz" lIns="83384" tIns="41693" rIns="83384" bIns="41693" rtlCol="0"/>
          <a:lstStyle>
            <a:lvl1pPr algn="r">
              <a:defRPr sz="1100"/>
            </a:lvl1pPr>
          </a:lstStyle>
          <a:p>
            <a:r>
              <a:rPr lang="de-DE" dirty="0"/>
              <a:t>BTW 2013 V014</a:t>
            </a:r>
          </a:p>
        </p:txBody>
      </p:sp>
      <p:sp>
        <p:nvSpPr>
          <p:cNvPr id="4" name="Folienbildplatzhalter 3"/>
          <p:cNvSpPr>
            <a:spLocks noGrp="1" noRot="1" noChangeAspect="1"/>
          </p:cNvSpPr>
          <p:nvPr>
            <p:ph type="sldImg" idx="2"/>
          </p:nvPr>
        </p:nvSpPr>
        <p:spPr>
          <a:xfrm>
            <a:off x="773113" y="744538"/>
            <a:ext cx="5251450" cy="3722687"/>
          </a:xfrm>
          <a:prstGeom prst="rect">
            <a:avLst/>
          </a:prstGeom>
          <a:noFill/>
          <a:ln w="12700">
            <a:solidFill>
              <a:prstClr val="black"/>
            </a:solidFill>
          </a:ln>
        </p:spPr>
        <p:txBody>
          <a:bodyPr vert="horz" lIns="83384" tIns="41693" rIns="83384" bIns="41693" rtlCol="0" anchor="ctr"/>
          <a:lstStyle/>
          <a:p>
            <a:endParaRPr lang="de-DE" dirty="0"/>
          </a:p>
        </p:txBody>
      </p:sp>
      <p:sp>
        <p:nvSpPr>
          <p:cNvPr id="5" name="Notizenplatzhalter 4"/>
          <p:cNvSpPr>
            <a:spLocks noGrp="1"/>
          </p:cNvSpPr>
          <p:nvPr>
            <p:ph type="body" sz="quarter" idx="3"/>
          </p:nvPr>
        </p:nvSpPr>
        <p:spPr>
          <a:xfrm>
            <a:off x="679971" y="4715571"/>
            <a:ext cx="5437736" cy="4465738"/>
          </a:xfrm>
          <a:prstGeom prst="rect">
            <a:avLst/>
          </a:prstGeom>
        </p:spPr>
        <p:txBody>
          <a:bodyPr vert="horz" lIns="83384" tIns="41693" rIns="83384" bIns="41693"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9061"/>
            <a:ext cx="2945188" cy="495499"/>
          </a:xfrm>
          <a:prstGeom prst="rect">
            <a:avLst/>
          </a:prstGeom>
        </p:spPr>
        <p:txBody>
          <a:bodyPr vert="horz" lIns="83384" tIns="41693" rIns="83384" bIns="41693" rtlCol="0" anchor="b"/>
          <a:lstStyle>
            <a:lvl1pPr algn="l">
              <a:defRPr sz="1100"/>
            </a:lvl1pPr>
          </a:lstStyle>
          <a:p>
            <a:endParaRPr lang="de-DE" dirty="0"/>
          </a:p>
        </p:txBody>
      </p:sp>
      <p:sp>
        <p:nvSpPr>
          <p:cNvPr id="7" name="Foliennummernplatzhalter 6"/>
          <p:cNvSpPr>
            <a:spLocks noGrp="1"/>
          </p:cNvSpPr>
          <p:nvPr>
            <p:ph type="sldNum" sz="quarter" idx="5"/>
          </p:nvPr>
        </p:nvSpPr>
        <p:spPr>
          <a:xfrm>
            <a:off x="3850468" y="9429061"/>
            <a:ext cx="2945188" cy="495499"/>
          </a:xfrm>
          <a:prstGeom prst="rect">
            <a:avLst/>
          </a:prstGeom>
        </p:spPr>
        <p:txBody>
          <a:bodyPr vert="horz" lIns="83384" tIns="41693" rIns="83384" bIns="41693" rtlCol="0" anchor="b"/>
          <a:lstStyle>
            <a:lvl1pPr algn="r">
              <a:defRPr sz="1100"/>
            </a:lvl1pPr>
          </a:lstStyle>
          <a:p>
            <a:fld id="{378902CA-D9C2-4DE3-90EC-0427995EB6DB}" type="slidenum">
              <a:rPr lang="de-DE" smtClean="0"/>
              <a:pPr/>
              <a:t>‹Nr.›</a:t>
            </a:fld>
            <a:endParaRPr lang="de-DE" dirty="0"/>
          </a:p>
        </p:txBody>
      </p:sp>
    </p:spTree>
    <p:extLst>
      <p:ext uri="{BB962C8B-B14F-4D97-AF65-F5344CB8AC3E}">
        <p14:creationId xmlns:p14="http://schemas.microsoft.com/office/powerpoint/2010/main" val="818154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143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978217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6750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03688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90639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5684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238693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0478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723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22000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7622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211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78682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95355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24827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6886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58625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70858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09640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29665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86555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32319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69839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70849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17569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77401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93936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52828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2267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24482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41160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04735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05733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472312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4681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24894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24905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42754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02215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04896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05266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165152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58127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297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507095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680779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162605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50774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108025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82641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3300864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84082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969848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297878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1364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70102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23878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005897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35955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07452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21411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673506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8760097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511589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94228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26473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708581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805380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202530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353305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235232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45233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32301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88925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378262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0726106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62161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694175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8383088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9991247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500981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410391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877427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823436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437425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703377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95192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3255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675672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00422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39536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5556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0954C1E5-64E6-40DD-AB49-73DE7E98BBC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838BFF84-5C99-46B3-8C6B-EE2B9729B8B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8A418133-D3E3-429F-A5DD-58B0B6FBF1AD}"/>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304446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Z">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FD2C52FF-F182-439D-A2F7-D191FC64EAD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68774E4D-5FEA-49C1-8F62-45CFB6AB670A}"/>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B2CA8FAB-E17F-412F-B7E5-0C3CB95342F2}"/>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59639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7146C5B4-1692-4EAC-8C4C-22E5CF3142EF}"/>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4" name="Textfeld 3">
            <a:extLst>
              <a:ext uri="{FF2B5EF4-FFF2-40B4-BE49-F238E27FC236}">
                <a16:creationId xmlns:a16="http://schemas.microsoft.com/office/drawing/2014/main" id="{072DB9E0-F2B7-4855-8C61-928431BAEEB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6" name="Holder 6">
            <a:extLst>
              <a:ext uri="{FF2B5EF4-FFF2-40B4-BE49-F238E27FC236}">
                <a16:creationId xmlns:a16="http://schemas.microsoft.com/office/drawing/2014/main" id="{7592775F-AADE-4410-AC16-E070668EFB50}"/>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0198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2D039F90-56C8-4BFF-A129-A458CFBC97CB}"/>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4" name="Textfeld 3">
            <a:extLst>
              <a:ext uri="{FF2B5EF4-FFF2-40B4-BE49-F238E27FC236}">
                <a16:creationId xmlns:a16="http://schemas.microsoft.com/office/drawing/2014/main" id="{0433546A-771E-4F3A-B8D8-D7F51AA8F6D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6" name="Holder 6">
            <a:extLst>
              <a:ext uri="{FF2B5EF4-FFF2-40B4-BE49-F238E27FC236}">
                <a16:creationId xmlns:a16="http://schemas.microsoft.com/office/drawing/2014/main" id="{6177A431-BD3A-4868-BFA5-44AEA568D66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496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EA3B3BCA-08F8-4494-97E6-6496A21C38C4}"/>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D12CAE78-D35A-4538-BAD2-502AE90416C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13A6B273-D82A-4C40-883F-C8DB8151641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ject 4"/>
          <p:cNvSpPr/>
          <p:nvPr userDrawn="1"/>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11" name="object 5"/>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pic>
        <p:nvPicPr>
          <p:cNvPr id="3" name="Grafik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15061" y="279400"/>
            <a:ext cx="1416940" cy="457200"/>
          </a:xfrm>
          <a:prstGeom prst="rect">
            <a:avLst/>
          </a:prstGeom>
        </p:spPr>
      </p:pic>
      <p:sp>
        <p:nvSpPr>
          <p:cNvPr id="5" name="object 5">
            <a:extLst>
              <a:ext uri="{FF2B5EF4-FFF2-40B4-BE49-F238E27FC236}">
                <a16:creationId xmlns:a16="http://schemas.microsoft.com/office/drawing/2014/main" id="{80CF8D4B-CB78-4830-8901-79113ECDE07C}"/>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7" name="Holder 6">
            <a:extLst>
              <a:ext uri="{FF2B5EF4-FFF2-40B4-BE49-F238E27FC236}">
                <a16:creationId xmlns:a16="http://schemas.microsoft.com/office/drawing/2014/main" id="{50CE45C2-07E7-4216-838B-F52067E140B8}"/>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 id="2147483670" r:id="rId3"/>
    <p:sldLayoutId id="2147483667" r:id="rId4"/>
    <p:sldLayoutId id="2147483662"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19.jpe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28.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19.jpe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6.jpeg"/><Relationship Id="rId4" Type="http://schemas.openxmlformats.org/officeDocument/2006/relationships/image" Target="../media/image3.png"/><Relationship Id="rId9" Type="http://schemas.openxmlformats.org/officeDocument/2006/relationships/image" Target="../media/image40.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44.jp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45.jp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46.jp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47.jp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5.xml"/><Relationship Id="rId5" Type="http://schemas.openxmlformats.org/officeDocument/2006/relationships/image" Target="../media/image48.jp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50.jp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51.jp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5.xml"/><Relationship Id="rId5" Type="http://schemas.openxmlformats.org/officeDocument/2006/relationships/image" Target="../media/image53.jp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prstGeom prst="rect">
            <a:avLst/>
          </a:prstGeom>
        </p:spPr>
        <p:txBody>
          <a:bodyPr/>
          <a:lstStyle/>
          <a:p>
            <a:r>
              <a:rPr lang="de-DE" dirty="0"/>
              <a:t>     </a:t>
            </a:r>
            <a:fld id="{B6F15528-21DE-4FAA-801E-634DDDAF4B2B}" type="slidenum">
              <a:rPr lang="de-DE" smtClean="0"/>
              <a:pPr/>
              <a:t>1</a:t>
            </a:fld>
            <a:endParaRPr lang="de-DE" dirty="0"/>
          </a:p>
        </p:txBody>
      </p:sp>
      <p:sp>
        <p:nvSpPr>
          <p:cNvPr id="8" name="Titel 7"/>
          <p:cNvSpPr>
            <a:spLocks noGrp="1"/>
          </p:cNvSpPr>
          <p:nvPr>
            <p:ph type="title" idx="4294967295"/>
          </p:nvPr>
        </p:nvSpPr>
        <p:spPr>
          <a:xfrm>
            <a:off x="0" y="315913"/>
            <a:ext cx="9652000" cy="493712"/>
          </a:xfrm>
          <a:prstGeom prst="rect">
            <a:avLst/>
          </a:prstGeom>
        </p:spPr>
        <p:txBody>
          <a:bodyPr/>
          <a:lstStyle/>
          <a:p>
            <a:pPr algn="ctr"/>
            <a:r>
              <a:rPr lang="de-DE" sz="4000" b="1" kern="1200" spc="-95" dirty="0">
                <a:solidFill>
                  <a:srgbClr val="00823C"/>
                </a:solidFill>
                <a:ea typeface="+mn-ea"/>
                <a:cs typeface="Arial"/>
              </a:rPr>
              <a:t>Wahlschulung</a:t>
            </a:r>
            <a:r>
              <a:rPr lang="de-DE" sz="4000" b="1" dirty="0">
                <a:solidFill>
                  <a:srgbClr val="00B050"/>
                </a:solidFill>
                <a:cs typeface="Arial" pitchFamily="34" charset="0"/>
              </a:rPr>
              <a:t/>
            </a:r>
            <a:br>
              <a:rPr lang="de-DE" sz="4000" b="1" dirty="0">
                <a:solidFill>
                  <a:srgbClr val="00B050"/>
                </a:solidFill>
                <a:cs typeface="Arial" pitchFamily="34" charset="0"/>
              </a:rPr>
            </a:br>
            <a:r>
              <a:rPr lang="de-DE" sz="4000" b="1" spc="-59" dirty="0">
                <a:solidFill>
                  <a:srgbClr val="231F20"/>
                </a:solidFill>
                <a:cs typeface="Arial" pitchFamily="34" charset="0"/>
              </a:rPr>
              <a:t/>
            </a:r>
            <a:br>
              <a:rPr lang="de-DE" sz="4000" b="1" spc="-59" dirty="0">
                <a:solidFill>
                  <a:srgbClr val="231F20"/>
                </a:solidFill>
                <a:cs typeface="Arial" pitchFamily="34" charset="0"/>
              </a:rPr>
            </a:br>
            <a:r>
              <a:rPr lang="de-DE" sz="4000" b="1" kern="1200" spc="-95" dirty="0">
                <a:solidFill>
                  <a:schemeClr val="tx1">
                    <a:lumMod val="65000"/>
                    <a:lumOff val="35000"/>
                  </a:schemeClr>
                </a:solidFill>
                <a:ea typeface="+mn-ea"/>
                <a:cs typeface="Arial"/>
              </a:rPr>
              <a:t>zur Wahl des</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21. Deutschen Bundestages</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am 23. Februar </a:t>
            </a:r>
            <a:r>
              <a:rPr lang="de-DE" sz="4000" b="1" kern="1200" spc="-95" dirty="0" smtClean="0">
                <a:solidFill>
                  <a:schemeClr val="tx1">
                    <a:lumMod val="65000"/>
                    <a:lumOff val="35000"/>
                  </a:schemeClr>
                </a:solidFill>
                <a:ea typeface="+mn-ea"/>
                <a:cs typeface="Arial"/>
              </a:rPr>
              <a:t>2025</a:t>
            </a:r>
            <a:r>
              <a:rPr lang="de-DE" sz="4000" b="1" kern="1200" spc="-95" dirty="0">
                <a:solidFill>
                  <a:schemeClr val="tx1">
                    <a:lumMod val="65000"/>
                    <a:lumOff val="35000"/>
                  </a:schemeClr>
                </a:solidFill>
                <a:ea typeface="+mn-ea"/>
                <a:cs typeface="Arial"/>
              </a:rPr>
              <a:t/>
            </a:r>
            <a:br>
              <a:rPr lang="de-DE" sz="4000" b="1" kern="1200" spc="-95" dirty="0">
                <a:solidFill>
                  <a:schemeClr val="tx1">
                    <a:lumMod val="65000"/>
                    <a:lumOff val="35000"/>
                  </a:schemeClr>
                </a:solidFill>
                <a:ea typeface="+mn-ea"/>
                <a:cs typeface="Arial"/>
              </a:rPr>
            </a:br>
            <a:r>
              <a:rPr lang="de-DE" sz="4000" b="1" dirty="0">
                <a:solidFill>
                  <a:srgbClr val="00B050"/>
                </a:solidFill>
                <a:cs typeface="Arial" pitchFamily="34" charset="0"/>
              </a:rPr>
              <a:t/>
            </a:r>
            <a:br>
              <a:rPr lang="de-DE" sz="4000" b="1" dirty="0">
                <a:solidFill>
                  <a:srgbClr val="00B050"/>
                </a:solidFill>
                <a:cs typeface="Arial" pitchFamily="34" charset="0"/>
              </a:rPr>
            </a:br>
            <a:r>
              <a:rPr lang="de-DE" sz="4000" b="1" kern="1200" spc="-95" dirty="0">
                <a:solidFill>
                  <a:srgbClr val="00823C"/>
                </a:solidFill>
                <a:ea typeface="+mn-ea"/>
                <a:cs typeface="Arial"/>
              </a:rPr>
              <a:t>Urnen- und Briefwahlvorstände</a:t>
            </a:r>
          </a:p>
        </p:txBody>
      </p:sp>
    </p:spTree>
    <p:extLst>
      <p:ext uri="{BB962C8B-B14F-4D97-AF65-F5344CB8AC3E}">
        <p14:creationId xmlns:p14="http://schemas.microsoft.com/office/powerpoint/2010/main" val="428116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1255" y="2561188"/>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am Wahltag</a:t>
            </a:r>
            <a:br>
              <a:rPr lang="de-DE" sz="4800" b="1" dirty="0">
                <a:solidFill>
                  <a:srgbClr val="00823C"/>
                </a:solidFill>
                <a:latin typeface="+mj-lt"/>
              </a:rPr>
            </a:br>
            <a:r>
              <a:rPr lang="de-DE" sz="4800" b="1" dirty="0">
                <a:solidFill>
                  <a:srgbClr val="00823C"/>
                </a:solidFill>
                <a:latin typeface="+mj-lt"/>
              </a:rPr>
              <a:t>vor 08.00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10</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65751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4. Allgemeine Vorbereitungen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11</a:t>
            </a:fld>
            <a:endParaRPr lang="de-DE" dirty="0"/>
          </a:p>
        </p:txBody>
      </p:sp>
      <p:sp>
        <p:nvSpPr>
          <p:cNvPr id="6" name="object 6"/>
          <p:cNvSpPr txBox="1"/>
          <p:nvPr/>
        </p:nvSpPr>
        <p:spPr>
          <a:xfrm>
            <a:off x="539749" y="1351677"/>
            <a:ext cx="9774389" cy="1631216"/>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Prüfung, ob die sog. „befriedete Zone“ eingehalten wird</a:t>
            </a:r>
          </a:p>
          <a:p>
            <a:pPr marL="893763" lvl="1" indent="-355600">
              <a:spcAft>
                <a:spcPts val="600"/>
              </a:spcAft>
              <a:buBlip>
                <a:blip r:embed="rId4"/>
              </a:buBlip>
              <a:tabLst>
                <a:tab pos="174625" algn="l"/>
                <a:tab pos="623888" algn="l"/>
              </a:tabLst>
            </a:pPr>
            <a:r>
              <a:rPr lang="de-DE" sz="2400" spc="-95" dirty="0" smtClean="0">
                <a:cs typeface="Arial"/>
              </a:rPr>
              <a:t>Hinweis </a:t>
            </a:r>
            <a:r>
              <a:rPr lang="de-DE" sz="2400" spc="-95" dirty="0">
                <a:cs typeface="Arial"/>
              </a:rPr>
              <a:t>zur Erläuterung des Abschnitts der oberen rechten Ecke der Stimmzettel</a:t>
            </a:r>
          </a:p>
          <a:p>
            <a:pPr marL="893763" lvl="1" indent="-355600">
              <a:spcAft>
                <a:spcPts val="600"/>
              </a:spcAft>
              <a:buBlip>
                <a:blip r:embed="rId4"/>
              </a:buBlip>
              <a:tabLst>
                <a:tab pos="174625" algn="l"/>
                <a:tab pos="623888" algn="l"/>
              </a:tabLst>
            </a:pPr>
            <a:r>
              <a:rPr lang="de-DE" sz="2400" spc="-95" dirty="0" smtClean="0">
                <a:cs typeface="Arial"/>
              </a:rPr>
              <a:t>Wahlurne </a:t>
            </a:r>
            <a:r>
              <a:rPr lang="de-DE" sz="2400" spc="-95" dirty="0">
                <a:cs typeface="Arial"/>
              </a:rPr>
              <a:t>wird abgeschlossen und bis zum Ende der Wahl nicht mehr </a:t>
            </a:r>
            <a:r>
              <a:rPr lang="de-DE" sz="2400" spc="-95" dirty="0" smtClean="0">
                <a:cs typeface="Arial"/>
              </a:rPr>
              <a:t>geöffnet</a:t>
            </a:r>
            <a:endParaRPr lang="de-DE" sz="2400" spc="-95" dirty="0">
              <a:cs typeface="Arial"/>
            </a:endParaRPr>
          </a:p>
        </p:txBody>
      </p:sp>
    </p:spTree>
    <p:extLst>
      <p:ext uri="{BB962C8B-B14F-4D97-AF65-F5344CB8AC3E}">
        <p14:creationId xmlns:p14="http://schemas.microsoft.com/office/powerpoint/2010/main" val="7662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318548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eröffnet die Wahlhandlung.</a:t>
            </a:r>
            <a:br>
              <a:rPr lang="de-DE" sz="2400" spc="-95" dirty="0">
                <a:cs typeface="Arial"/>
              </a:rPr>
            </a:br>
            <a:r>
              <a:rPr lang="de-DE" sz="2400" spc="-95" dirty="0">
                <a:cs typeface="Arial"/>
              </a:rPr>
              <a:t>Die Beisitzer werden verpflichtet.</a:t>
            </a:r>
          </a:p>
          <a:p>
            <a:pPr marL="893763" lvl="1" indent="-355600">
              <a:spcAft>
                <a:spcPts val="600"/>
              </a:spcAft>
              <a:buBlip>
                <a:blip r:embed="rId3"/>
              </a:buBlip>
              <a:tabLst>
                <a:tab pos="174625" algn="l"/>
                <a:tab pos="623888" algn="l"/>
              </a:tabLst>
            </a:pPr>
            <a:r>
              <a:rPr lang="de-DE" sz="2400" spc="-95" dirty="0">
                <a:cs typeface="Arial"/>
              </a:rPr>
              <a:t>Das Wählerverzeichnis ist evtl. nach dem Verzeichnis der </a:t>
            </a:r>
            <a:br>
              <a:rPr lang="de-DE" sz="2400" spc="-95" dirty="0">
                <a:cs typeface="Arial"/>
              </a:rPr>
            </a:br>
            <a:r>
              <a:rPr lang="de-DE" sz="2400" spc="-95" dirty="0">
                <a:cs typeface="Arial"/>
              </a:rPr>
              <a:t>nachträglich ausgestellten Wahlscheine zu berichtigen.</a:t>
            </a:r>
          </a:p>
          <a:p>
            <a:pPr marL="893763" lvl="1" indent="-355600">
              <a:spcAft>
                <a:spcPts val="600"/>
              </a:spcAft>
              <a:buBlip>
                <a:blip r:embed="rId3"/>
              </a:buBlip>
              <a:tabLst>
                <a:tab pos="174625" algn="l"/>
                <a:tab pos="623888" algn="l"/>
              </a:tabLst>
            </a:pPr>
            <a:r>
              <a:rPr lang="de-DE" sz="2400" spc="-95" dirty="0">
                <a:cs typeface="Arial"/>
              </a:rPr>
              <a:t>Dementsprechende Berichtigung der Abschlussbescheinigung</a:t>
            </a:r>
            <a:br>
              <a:rPr lang="de-DE" sz="2400" spc="-95" dirty="0">
                <a:cs typeface="Arial"/>
              </a:rPr>
            </a:br>
            <a:r>
              <a:rPr lang="de-DE" sz="2400" spc="-95" dirty="0">
                <a:cs typeface="Arial"/>
              </a:rPr>
              <a:t>des Wählerverzeichnisses.</a:t>
            </a:r>
          </a:p>
          <a:p>
            <a:pPr marL="893763" lvl="1" indent="-355600">
              <a:spcAft>
                <a:spcPts val="600"/>
              </a:spcAft>
              <a:buBlip>
                <a:blip r:embed="rId3"/>
              </a:buBlip>
              <a:tabLst>
                <a:tab pos="174625" algn="l"/>
                <a:tab pos="623888" algn="l"/>
              </a:tabLst>
            </a:pPr>
            <a:r>
              <a:rPr lang="de-DE" sz="2400" spc="-95" dirty="0">
                <a:cs typeface="Arial"/>
              </a:rPr>
              <a:t>Ebenso Berichtigung bei späterer Mitteilung über die Ausstellung von Wahlscheinen bei nachgewiesener plötzlicher Erkrankung.</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5. Eröffnung der Wahlhandlung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12</a:t>
            </a:fld>
            <a:endParaRPr lang="de-DE" dirty="0"/>
          </a:p>
        </p:txBody>
      </p:sp>
    </p:spTree>
    <p:extLst>
      <p:ext uri="{BB962C8B-B14F-4D97-AF65-F5344CB8AC3E}">
        <p14:creationId xmlns:p14="http://schemas.microsoft.com/office/powerpoint/2010/main" val="31095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022907"/>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von 08.00 Uhr</a:t>
            </a:r>
            <a:br>
              <a:rPr lang="de-DE" sz="4800" b="1" dirty="0">
                <a:solidFill>
                  <a:srgbClr val="00823C"/>
                </a:solidFill>
                <a:latin typeface="+mj-lt"/>
              </a:rPr>
            </a:br>
            <a:r>
              <a:rPr lang="de-DE" sz="4800" b="1" dirty="0">
                <a:solidFill>
                  <a:srgbClr val="00823C"/>
                </a:solidFill>
                <a:latin typeface="+mj-lt"/>
              </a:rPr>
              <a:t>bis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13</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357295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29293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Von 08.00 bis 18.00 Uhr sind immer mindestens 3 Wahlvorstandsmitglieder anwesend, darunter jeweils der Wahlvorsteher und der Schriftführer oder ihre Stellvertreter.</a:t>
            </a:r>
          </a:p>
          <a:p>
            <a:pPr marL="893763" lvl="1" indent="-355600">
              <a:spcAft>
                <a:spcPts val="600"/>
              </a:spcAft>
              <a:buBlip>
                <a:blip r:embed="rId3"/>
              </a:buBlip>
              <a:tabLst>
                <a:tab pos="174625" algn="l"/>
                <a:tab pos="623888" algn="l"/>
              </a:tabLst>
            </a:pPr>
            <a:r>
              <a:rPr lang="de-DE" sz="2400" spc="-95" dirty="0" smtClean="0">
                <a:cs typeface="Arial"/>
              </a:rPr>
              <a:t>Ab </a:t>
            </a:r>
            <a:r>
              <a:rPr lang="de-DE" sz="2400" spc="-95" dirty="0">
                <a:cs typeface="Arial"/>
              </a:rPr>
              <a:t>18.00 Uhr sind grundsätzlich alle Mitglieder des </a:t>
            </a:r>
            <a:br>
              <a:rPr lang="de-DE" sz="2400" spc="-95" dirty="0">
                <a:cs typeface="Arial"/>
              </a:rPr>
            </a:br>
            <a:r>
              <a:rPr lang="de-DE" sz="2400" spc="-95" dirty="0">
                <a:cs typeface="Arial"/>
              </a:rPr>
              <a:t>Wahlvorstands anwesend – mindestens jedoch 5 Mitglieder, darunter jeweils der Wahlvorsteher und der Schriftführer oder ihre Stellvertreter.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6. Anwesenheitspflicht, Beschlussfähigkeit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14</a:t>
            </a:fld>
            <a:endParaRPr lang="de-DE" dirty="0"/>
          </a:p>
        </p:txBody>
      </p:sp>
    </p:spTree>
    <p:extLst>
      <p:ext uri="{BB962C8B-B14F-4D97-AF65-F5344CB8AC3E}">
        <p14:creationId xmlns:p14="http://schemas.microsoft.com/office/powerpoint/2010/main" val="17410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52376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Jedermann hat Zutritt zum Wahlraum.</a:t>
            </a:r>
          </a:p>
          <a:p>
            <a:pPr marL="893763" lvl="1" indent="-355600">
              <a:spcAft>
                <a:spcPts val="600"/>
              </a:spcAft>
              <a:buBlip>
                <a:blip r:embed="rId3"/>
              </a:buBlip>
              <a:tabLst>
                <a:tab pos="174625" algn="l"/>
                <a:tab pos="623888" algn="l"/>
              </a:tabLst>
            </a:pPr>
            <a:r>
              <a:rPr lang="de-DE" sz="2400" spc="-95" dirty="0">
                <a:cs typeface="Arial"/>
              </a:rPr>
              <a:t>Auch nichtwahlberechtigte Personen haben Zutritt.</a:t>
            </a:r>
          </a:p>
          <a:p>
            <a:pPr marL="893763" lvl="1" indent="-355600">
              <a:spcAft>
                <a:spcPts val="600"/>
              </a:spcAft>
              <a:buBlip>
                <a:blip r:embed="rId3"/>
              </a:buBlip>
              <a:tabLst>
                <a:tab pos="174625" algn="l"/>
                <a:tab pos="623888" algn="l"/>
              </a:tabLst>
            </a:pPr>
            <a:r>
              <a:rPr lang="de-DE" sz="2400" spc="-95" dirty="0">
                <a:cs typeface="Arial"/>
              </a:rPr>
              <a:t>Keinerlei Wahlwerbung durch Wort, Ton, Schrift oder Bild und keine Unterschriftensammlung.</a:t>
            </a:r>
          </a:p>
          <a:p>
            <a:pPr marL="893763" lvl="1" indent="-355600">
              <a:spcAft>
                <a:spcPts val="600"/>
              </a:spcAft>
              <a:buBlip>
                <a:blip r:embed="rId3"/>
              </a:buBlip>
              <a:tabLst>
                <a:tab pos="174625" algn="l"/>
                <a:tab pos="623888" algn="l"/>
              </a:tabLst>
            </a:pPr>
            <a:r>
              <a:rPr lang="de-DE" sz="2400" spc="-95" dirty="0">
                <a:cs typeface="Arial"/>
              </a:rPr>
              <a:t>Ausnahmen sind demoskopische Befragungen außerhalb des Wahlraums.</a:t>
            </a:r>
          </a:p>
          <a:p>
            <a:pPr marL="893763" lvl="1" indent="-355600">
              <a:spcAft>
                <a:spcPts val="600"/>
              </a:spcAft>
              <a:buBlip>
                <a:blip r:embed="rId3"/>
              </a:buBlip>
              <a:tabLst>
                <a:tab pos="174625" algn="l"/>
                <a:tab pos="623888" algn="l"/>
              </a:tabLst>
            </a:pPr>
            <a:r>
              <a:rPr lang="de-DE" sz="2400" spc="-95" dirty="0">
                <a:cs typeface="Arial"/>
              </a:rPr>
              <a:t>Gebot der Unparteilichkeit der Mitglieder des 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7. Öffentlichkeit, Wahlwerbung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15</a:t>
            </a:fld>
            <a:endParaRPr lang="de-DE" dirty="0"/>
          </a:p>
        </p:txBody>
      </p:sp>
    </p:spTree>
    <p:extLst>
      <p:ext uri="{BB962C8B-B14F-4D97-AF65-F5344CB8AC3E}">
        <p14:creationId xmlns:p14="http://schemas.microsoft.com/office/powerpoint/2010/main" val="267188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81615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Sofortiges Eingreifen bei verbotener Wahlwerbung.</a:t>
            </a:r>
          </a:p>
          <a:p>
            <a:pPr marL="893763" lvl="1" indent="-355600">
              <a:spcAft>
                <a:spcPts val="600"/>
              </a:spcAft>
              <a:buBlip>
                <a:blip r:embed="rId3"/>
              </a:buBlip>
              <a:tabLst>
                <a:tab pos="174625" algn="l"/>
                <a:tab pos="623888" algn="l"/>
              </a:tabLst>
            </a:pPr>
            <a:r>
              <a:rPr lang="de-DE" sz="2400" spc="-95" dirty="0">
                <a:cs typeface="Arial"/>
              </a:rPr>
              <a:t>Bei zu starkem Wählerandrang ist der Zugang zum Wahlraum </a:t>
            </a:r>
            <a:br>
              <a:rPr lang="de-DE" sz="2400" spc="-95" dirty="0">
                <a:cs typeface="Arial"/>
              </a:rPr>
            </a:br>
            <a:r>
              <a:rPr lang="de-DE" sz="2400" spc="-95" dirty="0">
                <a:cs typeface="Arial"/>
              </a:rPr>
              <a:t>zu regeln.</a:t>
            </a:r>
          </a:p>
          <a:p>
            <a:pPr marL="893763" lvl="1" indent="-355600">
              <a:spcAft>
                <a:spcPts val="600"/>
              </a:spcAft>
              <a:buBlip>
                <a:blip r:embed="rId3"/>
              </a:buBlip>
              <a:tabLst>
                <a:tab pos="174625" algn="l"/>
                <a:tab pos="623888" algn="l"/>
              </a:tabLst>
            </a:pPr>
            <a:r>
              <a:rPr lang="de-DE" sz="2400" spc="-95" dirty="0">
                <a:cs typeface="Arial"/>
              </a:rPr>
              <a:t>Störende Personen sind zu ermahnen und notfalls </a:t>
            </a:r>
            <a:br>
              <a:rPr lang="de-DE" sz="2400" spc="-95" dirty="0">
                <a:cs typeface="Arial"/>
              </a:rPr>
            </a:br>
            <a:r>
              <a:rPr lang="de-DE" sz="2400" spc="-95" dirty="0">
                <a:cs typeface="Arial"/>
              </a:rPr>
              <a:t>des Wahlraums zu verweisen.</a:t>
            </a:r>
          </a:p>
          <a:p>
            <a:pPr marL="893763" lvl="1" indent="-355600">
              <a:spcAft>
                <a:spcPts val="600"/>
              </a:spcAft>
              <a:buBlip>
                <a:blip r:embed="rId3"/>
              </a:buBlip>
              <a:tabLst>
                <a:tab pos="174625" algn="l"/>
                <a:tab pos="623888" algn="l"/>
              </a:tabLst>
            </a:pPr>
            <a:r>
              <a:rPr lang="de-DE" sz="2400" spc="-95" dirty="0">
                <a:cs typeface="Arial"/>
              </a:rPr>
              <a:t>Fotografieren oder Filmen in der Wahlkabine ist sofort zu unterbinden und der Wähler ist zurückzuweisen.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8. Ordnungsmaßnahmen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16</a:t>
            </a:fld>
            <a:endParaRPr lang="de-DE" dirty="0"/>
          </a:p>
        </p:txBody>
      </p:sp>
    </p:spTree>
    <p:extLst>
      <p:ext uri="{BB962C8B-B14F-4D97-AF65-F5344CB8AC3E}">
        <p14:creationId xmlns:p14="http://schemas.microsoft.com/office/powerpoint/2010/main" val="21394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048296"/>
            <a:ext cx="9774389" cy="594008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u="sng" spc="-95" dirty="0">
                <a:cs typeface="Arial"/>
              </a:rPr>
              <a:t>Stimmabgabe von Wählern, die im Wählerverzeichnis eingetragen sind</a:t>
            </a:r>
          </a:p>
          <a:p>
            <a:pPr marL="893763" lvl="1" indent="-355600">
              <a:spcAft>
                <a:spcPts val="600"/>
              </a:spcAft>
              <a:buBlip>
                <a:blip r:embed="rId3"/>
              </a:buBlip>
              <a:tabLst>
                <a:tab pos="174625" algn="l"/>
                <a:tab pos="623888" algn="l"/>
              </a:tabLst>
            </a:pPr>
            <a:r>
              <a:rPr lang="de-DE" sz="2400" spc="-95" dirty="0">
                <a:cs typeface="Arial"/>
              </a:rPr>
              <a:t>Der Wähler erhält einen amtlichen Stimmzettel.</a:t>
            </a:r>
          </a:p>
          <a:p>
            <a:pPr marL="893763" lvl="1" indent="-355600">
              <a:spcAft>
                <a:spcPts val="600"/>
              </a:spcAft>
              <a:buBlip>
                <a:blip r:embed="rId3"/>
              </a:buBlip>
              <a:tabLst>
                <a:tab pos="174625" algn="l"/>
                <a:tab pos="623888" algn="l"/>
              </a:tabLst>
            </a:pPr>
            <a:r>
              <a:rPr lang="de-DE" sz="2400" spc="-95" dirty="0">
                <a:cs typeface="Arial"/>
              </a:rPr>
              <a:t>Auf Fehldrucke ist zu achten.</a:t>
            </a:r>
          </a:p>
          <a:p>
            <a:pPr marL="893763" lvl="1" indent="-355600">
              <a:spcAft>
                <a:spcPts val="600"/>
              </a:spcAft>
              <a:buBlip>
                <a:blip r:embed="rId3"/>
              </a:buBlip>
              <a:tabLst>
                <a:tab pos="174625" algn="l"/>
                <a:tab pos="623888" algn="l"/>
              </a:tabLst>
            </a:pPr>
            <a:r>
              <a:rPr lang="de-DE" sz="2400" spc="-95" dirty="0">
                <a:cs typeface="Arial"/>
              </a:rPr>
              <a:t>Jeder Stimmzettel weist rechts oben eine abgeschnittene Ecke auf.</a:t>
            </a:r>
          </a:p>
          <a:p>
            <a:pPr marL="893763" lvl="1" indent="-355600">
              <a:spcAft>
                <a:spcPts val="600"/>
              </a:spcAft>
              <a:buBlip>
                <a:blip r:embed="rId3"/>
              </a:buBlip>
              <a:tabLst>
                <a:tab pos="174625" algn="l"/>
                <a:tab pos="623888" algn="l"/>
              </a:tabLst>
            </a:pPr>
            <a:r>
              <a:rPr lang="de-DE" sz="2400" spc="-95" dirty="0">
                <a:cs typeface="Arial"/>
              </a:rPr>
              <a:t>Der Wahlvorstand kann verlangen, dass der Wähler vorher seine Wahlbenachrichtigung vorzeigt.</a:t>
            </a:r>
          </a:p>
          <a:p>
            <a:pPr marL="893763" lvl="1" indent="-355600">
              <a:spcAft>
                <a:spcPts val="600"/>
              </a:spcAft>
              <a:buBlip>
                <a:blip r:embed="rId3"/>
              </a:buBlip>
              <a:tabLst>
                <a:tab pos="174625" algn="l"/>
                <a:tab pos="623888" algn="l"/>
              </a:tabLst>
            </a:pPr>
            <a:r>
              <a:rPr lang="de-DE" sz="2400" spc="-95" dirty="0">
                <a:cs typeface="Arial"/>
              </a:rPr>
              <a:t>Der Wähler kennzeichnet und faltet seinen Stimmzettel in der Wahlkabine.</a:t>
            </a:r>
          </a:p>
          <a:p>
            <a:pPr marL="893763" lvl="1" indent="-355600">
              <a:spcAft>
                <a:spcPts val="600"/>
              </a:spcAft>
              <a:buBlip>
                <a:blip r:embed="rId3"/>
              </a:buBlip>
              <a:tabLst>
                <a:tab pos="174625" algn="l"/>
                <a:tab pos="623888" algn="l"/>
              </a:tabLst>
            </a:pPr>
            <a:r>
              <a:rPr lang="de-DE" sz="2400" spc="-95" dirty="0">
                <a:cs typeface="Arial"/>
              </a:rPr>
              <a:t>Möglichkeit der Hilfestellung durch den Wahlvorstand oder andere Personen.</a:t>
            </a:r>
          </a:p>
          <a:p>
            <a:pPr marL="893763" lvl="1" indent="-355600">
              <a:spcAft>
                <a:spcPts val="600"/>
              </a:spcAft>
              <a:buBlip>
                <a:blip r:embed="rId3"/>
              </a:buBlip>
              <a:tabLst>
                <a:tab pos="174625" algn="l"/>
                <a:tab pos="623888" algn="l"/>
              </a:tabLst>
            </a:pPr>
            <a:r>
              <a:rPr lang="de-DE" sz="2400" spc="-95" dirty="0">
                <a:cs typeface="Arial"/>
              </a:rPr>
              <a:t>Bei der Stimmabgabe in der Wahlkabine immer nur ein Wähler </a:t>
            </a:r>
            <a:br>
              <a:rPr lang="de-DE" sz="2400" spc="-95" dirty="0">
                <a:cs typeface="Arial"/>
              </a:rPr>
            </a:br>
            <a:r>
              <a:rPr lang="de-DE" sz="2400" spc="-95" dirty="0">
                <a:cs typeface="Arial"/>
              </a:rPr>
              <a:t>(Ausnahme Hilfsperson).</a:t>
            </a:r>
          </a:p>
          <a:p>
            <a:pPr marL="893763" lvl="1" indent="-355600">
              <a:spcAft>
                <a:spcPts val="600"/>
              </a:spcAft>
              <a:buBlip>
                <a:blip r:embed="rId3"/>
              </a:buBlip>
              <a:tabLst>
                <a:tab pos="174625" algn="l"/>
                <a:tab pos="623888" algn="l"/>
              </a:tabLst>
            </a:pPr>
            <a:r>
              <a:rPr lang="de-DE" sz="2400" spc="-95" dirty="0">
                <a:cs typeface="Arial"/>
              </a:rPr>
              <a:t>Anschließend Prüfung der Wahlberechtigung am Tisch des Wahlvorstands.</a:t>
            </a:r>
          </a:p>
          <a:p>
            <a:pPr marL="893763" lvl="1" indent="-355600">
              <a:spcAft>
                <a:spcPts val="600"/>
              </a:spcAft>
              <a:buBlip>
                <a:blip r:embed="rId3"/>
              </a:buBlip>
              <a:tabLst>
                <a:tab pos="174625" algn="l"/>
                <a:tab pos="623888" algn="l"/>
              </a:tabLst>
            </a:pPr>
            <a:r>
              <a:rPr lang="de-DE" sz="2400" spc="-95" dirty="0">
                <a:cs typeface="Arial"/>
              </a:rPr>
              <a:t>Auf die Wahrung des Wahlgeheimnisses durch den Wahlvorstand achten.</a:t>
            </a:r>
          </a:p>
          <a:p>
            <a:pPr marL="893763" lvl="1" indent="-355600">
              <a:spcAft>
                <a:spcPts val="600"/>
              </a:spcAft>
              <a:buBlip>
                <a:blip r:embed="rId3"/>
              </a:buBlip>
              <a:tabLst>
                <a:tab pos="174625" algn="l"/>
                <a:tab pos="623888" algn="l"/>
              </a:tabLst>
            </a:pPr>
            <a:r>
              <a:rPr lang="de-DE" sz="2400" spc="-95" dirty="0">
                <a:cs typeface="Arial"/>
              </a:rPr>
              <a:t>Der Schriftführer stellt die Wahlberechtigung fest und vermerkt die Stimmabgabe im Wählerverzeichnis.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17</a:t>
            </a:fld>
            <a:endParaRPr lang="de-DE" dirty="0"/>
          </a:p>
        </p:txBody>
      </p:sp>
    </p:spTree>
    <p:extLst>
      <p:ext uri="{BB962C8B-B14F-4D97-AF65-F5344CB8AC3E}">
        <p14:creationId xmlns:p14="http://schemas.microsoft.com/office/powerpoint/2010/main" val="231057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18</a:t>
            </a:fld>
            <a:endParaRPr lang="de-DE" dirty="0"/>
          </a:p>
        </p:txBody>
      </p:sp>
      <p:sp>
        <p:nvSpPr>
          <p:cNvPr id="2" name="object 6">
            <a:extLst>
              <a:ext uri="{FF2B5EF4-FFF2-40B4-BE49-F238E27FC236}">
                <a16:creationId xmlns:a16="http://schemas.microsoft.com/office/drawing/2014/main" id="{0267A28C-A5C6-D92A-1FCF-1D5110686F97}"/>
              </a:ext>
            </a:extLst>
          </p:cNvPr>
          <p:cNvSpPr txBox="1"/>
          <p:nvPr/>
        </p:nvSpPr>
        <p:spPr>
          <a:xfrm>
            <a:off x="467742" y="1089228"/>
            <a:ext cx="4512568" cy="5647700"/>
          </a:xfrm>
          <a:prstGeom prst="rect">
            <a:avLst/>
          </a:prstGeom>
        </p:spPr>
        <p:txBody>
          <a:bodyPr vert="horz" wrap="square" lIns="0" tIns="0" rIns="0" bIns="0" rtlCol="0">
            <a:spAutoFit/>
          </a:bodyPr>
          <a:lstStyle/>
          <a:p>
            <a:pPr marL="80963">
              <a:spcAft>
                <a:spcPts val="600"/>
              </a:spcAft>
              <a:tabLst>
                <a:tab pos="174625" algn="l"/>
                <a:tab pos="623888" algn="l"/>
              </a:tabLst>
            </a:pPr>
            <a:r>
              <a:rPr lang="de-DE" sz="2200" b="1" spc="-95" dirty="0">
                <a:solidFill>
                  <a:srgbClr val="C00000"/>
                </a:solidFill>
                <a:cs typeface="Arial"/>
              </a:rPr>
              <a:t>Ablauf im Wahllokal</a:t>
            </a:r>
          </a:p>
          <a:p>
            <a:pPr marL="342900" lvl="0" indent="-342900">
              <a:buClr>
                <a:schemeClr val="bg1">
                  <a:lumMod val="50000"/>
                </a:schemeClr>
              </a:buClr>
              <a:buAutoNum type="arabicPeriod"/>
            </a:pPr>
            <a:r>
              <a:rPr lang="de-DE" sz="2200" dirty="0">
                <a:solidFill>
                  <a:srgbClr val="000000"/>
                </a:solidFill>
                <a:cs typeface="Arial" pitchFamily="34" charset="0"/>
              </a:rPr>
              <a:t>Zutritt zum Wahllokal</a:t>
            </a:r>
          </a:p>
          <a:p>
            <a:pPr marL="342900" lvl="0" indent="-342900">
              <a:buClr>
                <a:schemeClr val="bg1">
                  <a:lumMod val="50000"/>
                </a:schemeClr>
              </a:buClr>
              <a:buAutoNum type="arabicPeriod"/>
            </a:pPr>
            <a:r>
              <a:rPr lang="de-DE" sz="2200" dirty="0">
                <a:solidFill>
                  <a:srgbClr val="000000"/>
                </a:solidFill>
                <a:cs typeface="Arial" pitchFamily="34" charset="0"/>
              </a:rPr>
              <a:t>Stimmzettelausgabe</a:t>
            </a:r>
          </a:p>
          <a:p>
            <a:pPr marL="342900" lvl="0" indent="-342900">
              <a:buClr>
                <a:schemeClr val="bg1">
                  <a:lumMod val="50000"/>
                </a:schemeClr>
              </a:buClr>
              <a:buAutoNum type="arabicPeriod"/>
            </a:pPr>
            <a:r>
              <a:rPr lang="de-DE" sz="2200" dirty="0">
                <a:solidFill>
                  <a:srgbClr val="000000"/>
                </a:solidFill>
                <a:cs typeface="Arial" pitchFamily="34" charset="0"/>
              </a:rPr>
              <a:t>Wahlkabinen</a:t>
            </a:r>
          </a:p>
          <a:p>
            <a:pPr marL="342900" lvl="0" indent="-342900">
              <a:buClr>
                <a:schemeClr val="bg1">
                  <a:lumMod val="50000"/>
                </a:schemeClr>
              </a:buClr>
              <a:buAutoNum type="arabicPeriod"/>
            </a:pPr>
            <a:r>
              <a:rPr lang="de-DE" sz="2200" dirty="0">
                <a:solidFill>
                  <a:srgbClr val="000000"/>
                </a:solidFill>
                <a:cs typeface="Arial" pitchFamily="34" charset="0"/>
              </a:rPr>
              <a:t>Wahltisch mit Wahlurnen</a:t>
            </a:r>
            <a:endParaRPr lang="de-DE" sz="2200" spc="-95" dirty="0">
              <a:cs typeface="Arial"/>
            </a:endParaRPr>
          </a:p>
          <a:p>
            <a:pPr marL="893763" lvl="1" indent="-355600">
              <a:spcAft>
                <a:spcPts val="600"/>
              </a:spcAft>
              <a:buBlip>
                <a:blip r:embed="rId4"/>
              </a:buBlip>
              <a:tabLst>
                <a:tab pos="174625" algn="l"/>
                <a:tab pos="623888" algn="l"/>
              </a:tabLst>
            </a:pPr>
            <a:r>
              <a:rPr lang="de-DE" sz="2200" spc="-95" dirty="0">
                <a:cs typeface="Arial"/>
              </a:rPr>
              <a:t>Am Wahltisch wird die Wahlberechtigung geprüft und das Wählerverzeichnis geführt.</a:t>
            </a:r>
          </a:p>
          <a:p>
            <a:pPr marL="893763" lvl="1" indent="-355600">
              <a:spcAft>
                <a:spcPts val="600"/>
              </a:spcAft>
              <a:buBlip>
                <a:blip r:embed="rId4"/>
              </a:buBlip>
              <a:tabLst>
                <a:tab pos="174625" algn="l"/>
                <a:tab pos="623888" algn="l"/>
              </a:tabLst>
            </a:pPr>
            <a:r>
              <a:rPr lang="de-DE" sz="2200" spc="-95" dirty="0">
                <a:cs typeface="Arial"/>
              </a:rPr>
              <a:t>Wahlberechtigt ist, wer in das Wählerverzeichnis eingetragen ist.</a:t>
            </a:r>
          </a:p>
          <a:p>
            <a:pPr marL="893763" lvl="1" indent="-355600">
              <a:spcAft>
                <a:spcPts val="600"/>
              </a:spcAft>
              <a:buBlip>
                <a:blip r:embed="rId4"/>
              </a:buBlip>
              <a:tabLst>
                <a:tab pos="174625" algn="l"/>
                <a:tab pos="623888" algn="l"/>
              </a:tabLst>
            </a:pPr>
            <a:r>
              <a:rPr lang="de-DE" sz="2200" spc="-95" dirty="0">
                <a:cs typeface="Arial"/>
              </a:rPr>
              <a:t>Erst wenn die Prüfung erfolgreich war, wird die Wahlurne für den Einwurf des Stimmzettels durch den Wähler freigegeben! Danach erfolgt die Eintragung des Stimmabgabevermerks.</a:t>
            </a:r>
          </a:p>
        </p:txBody>
      </p:sp>
    </p:spTree>
    <p:extLst>
      <p:ext uri="{BB962C8B-B14F-4D97-AF65-F5344CB8AC3E}">
        <p14:creationId xmlns:p14="http://schemas.microsoft.com/office/powerpoint/2010/main" val="17354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19</a:t>
            </a:fld>
            <a:endParaRPr lang="de-DE" dirty="0"/>
          </a:p>
        </p:txBody>
      </p:sp>
      <p:pic>
        <p:nvPicPr>
          <p:cNvPr id="10" name="Grafik 9">
            <a:extLst>
              <a:ext uri="{FF2B5EF4-FFF2-40B4-BE49-F238E27FC236}">
                <a16:creationId xmlns:a16="http://schemas.microsoft.com/office/drawing/2014/main" id="{4FF3116D-03B5-9253-A553-99DD0CCA7741}"/>
              </a:ext>
            </a:extLst>
          </p:cNvPr>
          <p:cNvPicPr>
            <a:picLocks noChangeAspect="1"/>
          </p:cNvPicPr>
          <p:nvPr/>
        </p:nvPicPr>
        <p:blipFill>
          <a:blip r:embed="rId4"/>
          <a:stretch>
            <a:fillRect/>
          </a:stretch>
        </p:blipFill>
        <p:spPr>
          <a:xfrm>
            <a:off x="299790" y="832272"/>
            <a:ext cx="9693480" cy="6498899"/>
          </a:xfrm>
          <a:prstGeom prst="rect">
            <a:avLst/>
          </a:prstGeom>
        </p:spPr>
      </p:pic>
      <p:pic>
        <p:nvPicPr>
          <p:cNvPr id="14" name="Grafik 13">
            <a:extLst>
              <a:ext uri="{FF2B5EF4-FFF2-40B4-BE49-F238E27FC236}">
                <a16:creationId xmlns:a16="http://schemas.microsoft.com/office/drawing/2014/main" id="{8EEDC855-6A6B-B6FB-127D-431BB41460C7}"/>
              </a:ext>
            </a:extLst>
          </p:cNvPr>
          <p:cNvPicPr>
            <a:picLocks noChangeAspect="1"/>
          </p:cNvPicPr>
          <p:nvPr/>
        </p:nvPicPr>
        <p:blipFill>
          <a:blip r:embed="rId5"/>
          <a:stretch>
            <a:fillRect/>
          </a:stretch>
        </p:blipFill>
        <p:spPr>
          <a:xfrm>
            <a:off x="5700390" y="2056408"/>
            <a:ext cx="3810330" cy="5090601"/>
          </a:xfrm>
          <a:prstGeom prst="rect">
            <a:avLst/>
          </a:prstGeom>
        </p:spPr>
      </p:pic>
    </p:spTree>
    <p:extLst>
      <p:ext uri="{BB962C8B-B14F-4D97-AF65-F5344CB8AC3E}">
        <p14:creationId xmlns:p14="http://schemas.microsoft.com/office/powerpoint/2010/main" val="18061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FC84DF-C204-4538-96BE-D486A1CE82BC}"/>
              </a:ext>
            </a:extLst>
          </p:cNvPr>
          <p:cNvSpPr>
            <a:spLocks noGrp="1"/>
          </p:cNvSpPr>
          <p:nvPr>
            <p:ph type="title"/>
          </p:nvPr>
        </p:nvSpPr>
        <p:spPr/>
        <p:txBody>
          <a:bodyPr/>
          <a:lstStyle/>
          <a:p>
            <a:r>
              <a:rPr lang="de-DE" dirty="0"/>
              <a:t>Erläuterung der farblichen Gestaltung</a:t>
            </a:r>
          </a:p>
        </p:txBody>
      </p:sp>
      <p:sp>
        <p:nvSpPr>
          <p:cNvPr id="3" name="Foliennummernplatzhalter 2">
            <a:extLst>
              <a:ext uri="{FF2B5EF4-FFF2-40B4-BE49-F238E27FC236}">
                <a16:creationId xmlns:a16="http://schemas.microsoft.com/office/drawing/2014/main" id="{5C2586AD-19C3-4B2E-825F-72CEB71C4A92}"/>
              </a:ext>
            </a:extLst>
          </p:cNvPr>
          <p:cNvSpPr>
            <a:spLocks noGrp="1"/>
          </p:cNvSpPr>
          <p:nvPr>
            <p:ph type="sldNum" sz="quarter" idx="4"/>
          </p:nvPr>
        </p:nvSpPr>
        <p:spPr/>
        <p:txBody>
          <a:bodyPr/>
          <a:lstStyle/>
          <a:p>
            <a:r>
              <a:rPr lang="de-DE" dirty="0"/>
              <a:t>     </a:t>
            </a:r>
            <a:fld id="{B6F15528-21DE-4FAA-801E-634DDDAF4B2B}" type="slidenum">
              <a:rPr lang="de-DE" smtClean="0"/>
              <a:pPr/>
              <a:t>2</a:t>
            </a:fld>
            <a:endParaRPr lang="de-DE" dirty="0"/>
          </a:p>
        </p:txBody>
      </p:sp>
      <p:sp>
        <p:nvSpPr>
          <p:cNvPr id="4" name="Rechteck 3">
            <a:extLst>
              <a:ext uri="{FF2B5EF4-FFF2-40B4-BE49-F238E27FC236}">
                <a16:creationId xmlns:a16="http://schemas.microsoft.com/office/drawing/2014/main" id="{9EC47AF9-37ED-4B90-871B-8FB8E791BBBF}"/>
              </a:ext>
            </a:extLst>
          </p:cNvPr>
          <p:cNvSpPr/>
          <p:nvPr/>
        </p:nvSpPr>
        <p:spPr>
          <a:xfrm>
            <a:off x="371361" y="1743957"/>
            <a:ext cx="1296144"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5" name="Rechteck 4">
            <a:extLst>
              <a:ext uri="{FF2B5EF4-FFF2-40B4-BE49-F238E27FC236}">
                <a16:creationId xmlns:a16="http://schemas.microsoft.com/office/drawing/2014/main" id="{1118AF3A-EF46-4D78-A12B-38581AC4F33F}"/>
              </a:ext>
            </a:extLst>
          </p:cNvPr>
          <p:cNvSpPr/>
          <p:nvPr/>
        </p:nvSpPr>
        <p:spPr>
          <a:xfrm>
            <a:off x="360000" y="2967700"/>
            <a:ext cx="1296144" cy="864096"/>
          </a:xfrm>
          <a:prstGeom prst="rect">
            <a:avLst/>
          </a:prstGeom>
          <a:solidFill>
            <a:srgbClr val="0082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6" name="Rechteck 5">
            <a:extLst>
              <a:ext uri="{FF2B5EF4-FFF2-40B4-BE49-F238E27FC236}">
                <a16:creationId xmlns:a16="http://schemas.microsoft.com/office/drawing/2014/main" id="{3D8E032B-8A0A-4419-BD77-B273F3710060}"/>
              </a:ext>
            </a:extLst>
          </p:cNvPr>
          <p:cNvSpPr/>
          <p:nvPr/>
        </p:nvSpPr>
        <p:spPr>
          <a:xfrm>
            <a:off x="371361" y="4190370"/>
            <a:ext cx="1296144" cy="864096"/>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7" name="object 6">
            <a:extLst>
              <a:ext uri="{FF2B5EF4-FFF2-40B4-BE49-F238E27FC236}">
                <a16:creationId xmlns:a16="http://schemas.microsoft.com/office/drawing/2014/main" id="{E22FC639-1139-4384-926D-CD03F1340454}"/>
              </a:ext>
            </a:extLst>
          </p:cNvPr>
          <p:cNvSpPr txBox="1"/>
          <p:nvPr/>
        </p:nvSpPr>
        <p:spPr>
          <a:xfrm>
            <a:off x="2027982" y="1955037"/>
            <a:ext cx="9698189" cy="430887"/>
          </a:xfrm>
          <a:prstGeom prst="rect">
            <a:avLst/>
          </a:prstGeom>
        </p:spPr>
        <p:txBody>
          <a:bodyPr vert="horz" wrap="square" lIns="0" tIns="0" rIns="0" bIns="0" rtlCol="0">
            <a:spAutoFit/>
          </a:bodyPr>
          <a:lstStyle>
            <a:defPPr>
              <a:defRPr lang="de-DE"/>
            </a:defPPr>
            <a:lvl1pPr marL="355600" indent="-342900">
              <a:lnSpc>
                <a:spcPct val="100000"/>
              </a:lnSpc>
              <a:buBlip>
                <a:blip r:embed="rId2"/>
              </a:buBlip>
              <a:tabLst>
                <a:tab pos="1076325" algn="l"/>
              </a:tabLst>
              <a:defRPr sz="2400" spc="-95">
                <a:solidFill>
                  <a:srgbClr val="5C5F5F"/>
                </a:solidFill>
                <a:latin typeface="Arial"/>
                <a:cs typeface="Arial"/>
              </a:defRPr>
            </a:lvl1pPr>
          </a:lstStyle>
          <a:p>
            <a:pPr marL="12700" indent="0">
              <a:spcBef>
                <a:spcPts val="600"/>
              </a:spcBef>
              <a:spcAft>
                <a:spcPts val="1200"/>
              </a:spcAft>
              <a:buNone/>
            </a:pPr>
            <a:r>
              <a:rPr lang="de-DE" sz="2800" b="1" spc="0" dirty="0">
                <a:solidFill>
                  <a:schemeClr val="tx1"/>
                </a:solidFill>
                <a:latin typeface="+mj-lt"/>
              </a:rPr>
              <a:t>Weißer Hintergrund </a:t>
            </a:r>
            <a:r>
              <a:rPr lang="de-DE" sz="2800" b="1" spc="0" dirty="0">
                <a:solidFill>
                  <a:schemeClr val="tx1"/>
                </a:solidFill>
                <a:latin typeface="+mj-lt"/>
                <a:sym typeface="Wingdings" panose="05000000000000000000" pitchFamily="2" charset="2"/>
              </a:rPr>
              <a:t> Urnen- und Briefwahlvorstand</a:t>
            </a:r>
            <a:endParaRPr lang="de-DE" spc="0" dirty="0">
              <a:solidFill>
                <a:schemeClr val="tx1"/>
              </a:solidFill>
            </a:endParaRPr>
          </a:p>
        </p:txBody>
      </p:sp>
      <p:sp>
        <p:nvSpPr>
          <p:cNvPr id="8" name="object 6">
            <a:extLst>
              <a:ext uri="{FF2B5EF4-FFF2-40B4-BE49-F238E27FC236}">
                <a16:creationId xmlns:a16="http://schemas.microsoft.com/office/drawing/2014/main" id="{7B569CDB-06AF-44DA-A21E-F62F3AE77172}"/>
              </a:ext>
            </a:extLst>
          </p:cNvPr>
          <p:cNvSpPr txBox="1"/>
          <p:nvPr/>
        </p:nvSpPr>
        <p:spPr>
          <a:xfrm>
            <a:off x="2027982" y="3209506"/>
            <a:ext cx="9698189" cy="430887"/>
          </a:xfrm>
          <a:prstGeom prst="rect">
            <a:avLst/>
          </a:prstGeom>
        </p:spPr>
        <p:txBody>
          <a:bodyPr vert="horz" wrap="square" lIns="0" tIns="0" rIns="0" bIns="0" rtlCol="0">
            <a:spAutoFit/>
          </a:bodyPr>
          <a:lstStyle>
            <a:defPPr>
              <a:defRPr lang="de-DE"/>
            </a:defPPr>
            <a:lvl1pPr marL="355600" indent="-342900">
              <a:lnSpc>
                <a:spcPct val="100000"/>
              </a:lnSpc>
              <a:buBlip>
                <a:blip r:embed="rId2"/>
              </a:buBlip>
              <a:tabLst>
                <a:tab pos="1076325" algn="l"/>
              </a:tabLst>
              <a:defRPr sz="2400" spc="-95">
                <a:solidFill>
                  <a:srgbClr val="5C5F5F"/>
                </a:solidFill>
                <a:latin typeface="Arial"/>
                <a:cs typeface="Arial"/>
              </a:defRPr>
            </a:lvl1pPr>
          </a:lstStyle>
          <a:p>
            <a:pPr marL="12700" indent="0">
              <a:spcBef>
                <a:spcPts val="600"/>
              </a:spcBef>
              <a:spcAft>
                <a:spcPts val="1200"/>
              </a:spcAft>
              <a:buNone/>
            </a:pPr>
            <a:r>
              <a:rPr lang="de-DE" sz="2800" b="1" spc="0" dirty="0">
                <a:solidFill>
                  <a:schemeClr val="tx1"/>
                </a:solidFill>
                <a:latin typeface="+mj-lt"/>
              </a:rPr>
              <a:t>Grüner Hintergrund </a:t>
            </a:r>
            <a:r>
              <a:rPr lang="de-DE" sz="2800" b="1" spc="0" dirty="0">
                <a:solidFill>
                  <a:schemeClr val="tx1"/>
                </a:solidFill>
                <a:latin typeface="+mj-lt"/>
                <a:sym typeface="Wingdings" panose="05000000000000000000" pitchFamily="2" charset="2"/>
              </a:rPr>
              <a:t> Urnenwahlvorstand</a:t>
            </a:r>
            <a:endParaRPr lang="de-DE" spc="0" dirty="0">
              <a:solidFill>
                <a:schemeClr val="tx1"/>
              </a:solidFill>
            </a:endParaRPr>
          </a:p>
        </p:txBody>
      </p:sp>
      <p:sp>
        <p:nvSpPr>
          <p:cNvPr id="9" name="object 6">
            <a:extLst>
              <a:ext uri="{FF2B5EF4-FFF2-40B4-BE49-F238E27FC236}">
                <a16:creationId xmlns:a16="http://schemas.microsoft.com/office/drawing/2014/main" id="{AB615DBB-6550-491E-A1B3-880269AE21F3}"/>
              </a:ext>
            </a:extLst>
          </p:cNvPr>
          <p:cNvSpPr txBox="1"/>
          <p:nvPr/>
        </p:nvSpPr>
        <p:spPr>
          <a:xfrm>
            <a:off x="2027982" y="4406974"/>
            <a:ext cx="9698189" cy="430887"/>
          </a:xfrm>
          <a:prstGeom prst="rect">
            <a:avLst/>
          </a:prstGeom>
        </p:spPr>
        <p:txBody>
          <a:bodyPr vert="horz" wrap="square" lIns="0" tIns="0" rIns="0" bIns="0" rtlCol="0">
            <a:spAutoFit/>
          </a:bodyPr>
          <a:lstStyle>
            <a:defPPr>
              <a:defRPr lang="de-DE"/>
            </a:defPPr>
            <a:lvl1pPr marL="355600" indent="-342900">
              <a:lnSpc>
                <a:spcPct val="100000"/>
              </a:lnSpc>
              <a:buBlip>
                <a:blip r:embed="rId2"/>
              </a:buBlip>
              <a:tabLst>
                <a:tab pos="1076325" algn="l"/>
              </a:tabLst>
              <a:defRPr sz="2400" spc="-95">
                <a:solidFill>
                  <a:srgbClr val="5C5F5F"/>
                </a:solidFill>
                <a:latin typeface="Arial"/>
                <a:cs typeface="Arial"/>
              </a:defRPr>
            </a:lvl1pPr>
          </a:lstStyle>
          <a:p>
            <a:pPr marL="12700" indent="0">
              <a:spcBef>
                <a:spcPts val="600"/>
              </a:spcBef>
              <a:spcAft>
                <a:spcPts val="1200"/>
              </a:spcAft>
              <a:buNone/>
            </a:pPr>
            <a:r>
              <a:rPr lang="de-DE" sz="2800" b="1" spc="0" dirty="0">
                <a:solidFill>
                  <a:schemeClr val="tx1"/>
                </a:solidFill>
                <a:latin typeface="+mj-lt"/>
              </a:rPr>
              <a:t>Oranger Hintergrund </a:t>
            </a:r>
            <a:r>
              <a:rPr lang="de-DE" sz="2800" b="1" spc="0" dirty="0">
                <a:solidFill>
                  <a:schemeClr val="tx1"/>
                </a:solidFill>
                <a:latin typeface="+mj-lt"/>
                <a:sym typeface="Wingdings" panose="05000000000000000000" pitchFamily="2" charset="2"/>
              </a:rPr>
              <a:t> Briefwahlvorstand</a:t>
            </a:r>
            <a:endParaRPr lang="de-DE" spc="0" dirty="0">
              <a:solidFill>
                <a:schemeClr val="tx1"/>
              </a:solidFill>
            </a:endParaRPr>
          </a:p>
        </p:txBody>
      </p:sp>
    </p:spTree>
    <p:extLst>
      <p:ext uri="{BB962C8B-B14F-4D97-AF65-F5344CB8AC3E}">
        <p14:creationId xmlns:p14="http://schemas.microsoft.com/office/powerpoint/2010/main" val="325914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20</a:t>
            </a:fld>
            <a:endParaRPr lang="de-DE" dirty="0"/>
          </a:p>
        </p:txBody>
      </p:sp>
      <p:pic>
        <p:nvPicPr>
          <p:cNvPr id="2" name="Grafik 1">
            <a:extLst>
              <a:ext uri="{FF2B5EF4-FFF2-40B4-BE49-F238E27FC236}">
                <a16:creationId xmlns:a16="http://schemas.microsoft.com/office/drawing/2014/main" id="{48C393D4-8AF2-6631-69E9-F8B0125DE32F}"/>
              </a:ext>
            </a:extLst>
          </p:cNvPr>
          <p:cNvPicPr>
            <a:picLocks noChangeAspect="1"/>
          </p:cNvPicPr>
          <p:nvPr/>
        </p:nvPicPr>
        <p:blipFill>
          <a:blip r:embed="rId4"/>
          <a:stretch>
            <a:fillRect/>
          </a:stretch>
        </p:blipFill>
        <p:spPr>
          <a:xfrm>
            <a:off x="299790" y="832273"/>
            <a:ext cx="7555160" cy="3349930"/>
          </a:xfrm>
          <a:prstGeom prst="rect">
            <a:avLst/>
          </a:prstGeom>
        </p:spPr>
      </p:pic>
      <p:pic>
        <p:nvPicPr>
          <p:cNvPr id="4" name="Grafik 3">
            <a:extLst>
              <a:ext uri="{FF2B5EF4-FFF2-40B4-BE49-F238E27FC236}">
                <a16:creationId xmlns:a16="http://schemas.microsoft.com/office/drawing/2014/main" id="{33A1EC30-BD9B-864B-C7C5-0264E08BC1FC}"/>
              </a:ext>
            </a:extLst>
          </p:cNvPr>
          <p:cNvPicPr>
            <a:picLocks noChangeAspect="1"/>
          </p:cNvPicPr>
          <p:nvPr/>
        </p:nvPicPr>
        <p:blipFill>
          <a:blip r:embed="rId5"/>
          <a:stretch>
            <a:fillRect/>
          </a:stretch>
        </p:blipFill>
        <p:spPr>
          <a:xfrm>
            <a:off x="472155" y="3568576"/>
            <a:ext cx="7100444" cy="847658"/>
          </a:xfrm>
          <a:prstGeom prst="rect">
            <a:avLst/>
          </a:prstGeom>
        </p:spPr>
      </p:pic>
      <p:pic>
        <p:nvPicPr>
          <p:cNvPr id="6" name="Grafik 5">
            <a:extLst>
              <a:ext uri="{FF2B5EF4-FFF2-40B4-BE49-F238E27FC236}">
                <a16:creationId xmlns:a16="http://schemas.microsoft.com/office/drawing/2014/main" id="{3A6F3E08-63FF-AEE6-FD8B-183C614D4102}"/>
              </a:ext>
            </a:extLst>
          </p:cNvPr>
          <p:cNvPicPr>
            <a:picLocks noChangeAspect="1"/>
          </p:cNvPicPr>
          <p:nvPr/>
        </p:nvPicPr>
        <p:blipFill>
          <a:blip r:embed="rId6"/>
          <a:stretch>
            <a:fillRect/>
          </a:stretch>
        </p:blipFill>
        <p:spPr>
          <a:xfrm>
            <a:off x="299790" y="4416234"/>
            <a:ext cx="7555160" cy="2873566"/>
          </a:xfrm>
          <a:prstGeom prst="rect">
            <a:avLst/>
          </a:prstGeom>
        </p:spPr>
      </p:pic>
      <p:pic>
        <p:nvPicPr>
          <p:cNvPr id="7" name="Grafik 6">
            <a:extLst>
              <a:ext uri="{FF2B5EF4-FFF2-40B4-BE49-F238E27FC236}">
                <a16:creationId xmlns:a16="http://schemas.microsoft.com/office/drawing/2014/main" id="{BA1CBF7A-044A-D25F-6CF3-6D96B5C86376}"/>
              </a:ext>
            </a:extLst>
          </p:cNvPr>
          <p:cNvPicPr>
            <a:picLocks noChangeAspect="1"/>
          </p:cNvPicPr>
          <p:nvPr/>
        </p:nvPicPr>
        <p:blipFill>
          <a:blip r:embed="rId7"/>
          <a:stretch>
            <a:fillRect/>
          </a:stretch>
        </p:blipFill>
        <p:spPr>
          <a:xfrm>
            <a:off x="587822" y="6555362"/>
            <a:ext cx="6984777" cy="987638"/>
          </a:xfrm>
          <a:prstGeom prst="rect">
            <a:avLst/>
          </a:prstGeom>
        </p:spPr>
      </p:pic>
    </p:spTree>
    <p:extLst>
      <p:ext uri="{BB962C8B-B14F-4D97-AF65-F5344CB8AC3E}">
        <p14:creationId xmlns:p14="http://schemas.microsoft.com/office/powerpoint/2010/main" val="304599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21</a:t>
            </a:fld>
            <a:endParaRPr lang="de-DE" dirty="0"/>
          </a:p>
        </p:txBody>
      </p:sp>
      <p:pic>
        <p:nvPicPr>
          <p:cNvPr id="2" name="Grafik 1">
            <a:extLst>
              <a:ext uri="{FF2B5EF4-FFF2-40B4-BE49-F238E27FC236}">
                <a16:creationId xmlns:a16="http://schemas.microsoft.com/office/drawing/2014/main" id="{9C4CF335-BDC1-1439-C6B4-D35B22F340F3}"/>
              </a:ext>
            </a:extLst>
          </p:cNvPr>
          <p:cNvPicPr>
            <a:picLocks noChangeAspect="1"/>
          </p:cNvPicPr>
          <p:nvPr/>
        </p:nvPicPr>
        <p:blipFill>
          <a:blip r:embed="rId4"/>
          <a:stretch>
            <a:fillRect/>
          </a:stretch>
        </p:blipFill>
        <p:spPr>
          <a:xfrm>
            <a:off x="299790" y="832272"/>
            <a:ext cx="9693480" cy="4310246"/>
          </a:xfrm>
          <a:prstGeom prst="rect">
            <a:avLst/>
          </a:prstGeom>
        </p:spPr>
      </p:pic>
      <p:pic>
        <p:nvPicPr>
          <p:cNvPr id="4" name="Grafik 3">
            <a:extLst>
              <a:ext uri="{FF2B5EF4-FFF2-40B4-BE49-F238E27FC236}">
                <a16:creationId xmlns:a16="http://schemas.microsoft.com/office/drawing/2014/main" id="{ECAEF7CC-62EC-1FF9-DCA5-4092A8D97C75}"/>
              </a:ext>
            </a:extLst>
          </p:cNvPr>
          <p:cNvPicPr>
            <a:picLocks noChangeAspect="1"/>
          </p:cNvPicPr>
          <p:nvPr/>
        </p:nvPicPr>
        <p:blipFill>
          <a:blip r:embed="rId5"/>
          <a:stretch>
            <a:fillRect/>
          </a:stretch>
        </p:blipFill>
        <p:spPr>
          <a:xfrm>
            <a:off x="1200807" y="4309130"/>
            <a:ext cx="8279086" cy="987638"/>
          </a:xfrm>
          <a:prstGeom prst="rect">
            <a:avLst/>
          </a:prstGeom>
        </p:spPr>
      </p:pic>
    </p:spTree>
    <p:extLst>
      <p:ext uri="{BB962C8B-B14F-4D97-AF65-F5344CB8AC3E}">
        <p14:creationId xmlns:p14="http://schemas.microsoft.com/office/powerpoint/2010/main" val="30506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7087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u="sng" spc="-95" dirty="0">
                <a:cs typeface="Arial"/>
              </a:rPr>
              <a:t>Stimmabgabe mit Wahlschein</a:t>
            </a:r>
          </a:p>
          <a:p>
            <a:pPr marL="893763" lvl="1" indent="-355600">
              <a:spcAft>
                <a:spcPts val="600"/>
              </a:spcAft>
              <a:buBlip>
                <a:blip r:embed="rId3"/>
              </a:buBlip>
              <a:tabLst>
                <a:tab pos="174625" algn="l"/>
                <a:tab pos="623888" algn="l"/>
              </a:tabLst>
            </a:pPr>
            <a:r>
              <a:rPr lang="de-DE" sz="2400" spc="-95" dirty="0">
                <a:cs typeface="Arial"/>
              </a:rPr>
              <a:t>Die Stimmabgabe ist in jedem beliebigen Wahlraum des Wahlkreises (Landkreis bzw. der kreisfreien Stadt) möglich.</a:t>
            </a:r>
          </a:p>
          <a:p>
            <a:pPr marL="893763" lvl="1" indent="-355600">
              <a:spcAft>
                <a:spcPts val="600"/>
              </a:spcAft>
              <a:buBlip>
                <a:blip r:embed="rId3"/>
              </a:buBlip>
              <a:tabLst>
                <a:tab pos="174625" algn="l"/>
                <a:tab pos="623888" algn="l"/>
              </a:tabLst>
            </a:pPr>
            <a:r>
              <a:rPr lang="de-DE" sz="2400" spc="-95" dirty="0">
                <a:cs typeface="Arial"/>
              </a:rPr>
              <a:t>Der Wähler weist sich aus und übergibt den Wahlschein dem Wahlvorsteher.</a:t>
            </a:r>
          </a:p>
          <a:p>
            <a:pPr marL="893763" lvl="1" indent="-355600">
              <a:spcAft>
                <a:spcPts val="600"/>
              </a:spcAft>
              <a:buBlip>
                <a:blip r:embed="rId3"/>
              </a:buBlip>
              <a:tabLst>
                <a:tab pos="174625" algn="l"/>
                <a:tab pos="623888" algn="l"/>
              </a:tabLst>
            </a:pPr>
            <a:r>
              <a:rPr lang="de-DE" sz="2400" spc="-95" dirty="0">
                <a:cs typeface="Arial"/>
              </a:rPr>
              <a:t>Zweifel über die Wahlberechtigung klärt der Wahlvorstand auf.</a:t>
            </a:r>
          </a:p>
          <a:p>
            <a:pPr marL="1350963" lvl="2" indent="-355600">
              <a:spcAft>
                <a:spcPts val="600"/>
              </a:spcAft>
              <a:buBlip>
                <a:blip r:embed="rId3"/>
              </a:buBlip>
              <a:tabLst>
                <a:tab pos="174625" algn="l"/>
                <a:tab pos="623888" algn="l"/>
              </a:tabLst>
            </a:pPr>
            <a:r>
              <a:rPr lang="de-DE" sz="2400" spc="-95" dirty="0">
                <a:cs typeface="Arial"/>
              </a:rPr>
              <a:t>In diesem Fall ist über die Zulassung oder Zurückweisung Beschluss zu fassen und eine Niederschrift als Anlage der Wahlniederschrift beizufügen.</a:t>
            </a:r>
          </a:p>
          <a:p>
            <a:pPr marL="1350963" lvl="2" indent="-355600">
              <a:spcAft>
                <a:spcPts val="600"/>
              </a:spcAft>
              <a:buBlip>
                <a:blip r:embed="rId3"/>
              </a:buBlip>
              <a:tabLst>
                <a:tab pos="174625" algn="l"/>
                <a:tab pos="623888" algn="l"/>
              </a:tabLst>
            </a:pPr>
            <a:r>
              <a:rPr lang="de-DE" sz="2400" spc="-95" dirty="0">
                <a:cs typeface="Arial"/>
              </a:rPr>
              <a:t>Der Wahlvorsteher behält den Wahlschein auch im Falle der Zurückweisung ein.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22</a:t>
            </a:fld>
            <a:endParaRPr lang="de-DE" dirty="0"/>
          </a:p>
        </p:txBody>
      </p:sp>
      <p:pic>
        <p:nvPicPr>
          <p:cNvPr id="2" name="Grafik 1">
            <a:extLst>
              <a:ext uri="{FF2B5EF4-FFF2-40B4-BE49-F238E27FC236}">
                <a16:creationId xmlns:a16="http://schemas.microsoft.com/office/drawing/2014/main" id="{D9F7F4B6-773C-747F-8349-133B71CC9733}"/>
              </a:ext>
            </a:extLst>
          </p:cNvPr>
          <p:cNvPicPr>
            <a:picLocks noChangeAspect="1"/>
          </p:cNvPicPr>
          <p:nvPr/>
        </p:nvPicPr>
        <p:blipFill>
          <a:blip r:embed="rId5"/>
          <a:stretch>
            <a:fillRect/>
          </a:stretch>
        </p:blipFill>
        <p:spPr>
          <a:xfrm>
            <a:off x="4116214" y="4648696"/>
            <a:ext cx="6492803" cy="2542252"/>
          </a:xfrm>
          <a:prstGeom prst="rect">
            <a:avLst/>
          </a:prstGeom>
        </p:spPr>
      </p:pic>
      <p:sp>
        <p:nvSpPr>
          <p:cNvPr id="4" name="Rechteck 3"/>
          <p:cNvSpPr/>
          <p:nvPr/>
        </p:nvSpPr>
        <p:spPr>
          <a:xfrm>
            <a:off x="4260230" y="4720704"/>
            <a:ext cx="302433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229473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155531"/>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u="sng" spc="-95" dirty="0">
                <a:cs typeface="Arial"/>
              </a:rPr>
              <a:t>Folgende Prüfungen sind </a:t>
            </a:r>
            <a:r>
              <a:rPr lang="de-DE" sz="2400" u="sng" spc="-95" dirty="0">
                <a:solidFill>
                  <a:srgbClr val="FF0000"/>
                </a:solidFill>
                <a:cs typeface="Arial"/>
              </a:rPr>
              <a:t>in jedem Fall </a:t>
            </a:r>
            <a:r>
              <a:rPr lang="de-DE" sz="2400" u="sng" spc="-95" dirty="0">
                <a:cs typeface="Arial"/>
              </a:rPr>
              <a:t>durchzuführen:</a:t>
            </a:r>
          </a:p>
          <a:p>
            <a:pPr marL="893763" lvl="1" indent="-355600">
              <a:spcAft>
                <a:spcPts val="600"/>
              </a:spcAft>
              <a:buBlip>
                <a:blip r:embed="rId3"/>
              </a:buBlip>
              <a:tabLst>
                <a:tab pos="174625" algn="l"/>
                <a:tab pos="623888" algn="l"/>
              </a:tabLst>
            </a:pPr>
            <a:r>
              <a:rPr lang="de-DE" sz="2400" spc="-95" dirty="0">
                <a:cs typeface="Arial"/>
              </a:rPr>
              <a:t>Wähler einem Wahlvorstandsmitglied bekannt oder kann sich der Wähler ausweisen?</a:t>
            </a:r>
          </a:p>
          <a:p>
            <a:pPr marL="893763" lvl="1" indent="-355600">
              <a:spcAft>
                <a:spcPts val="600"/>
              </a:spcAft>
              <a:buBlip>
                <a:blip r:embed="rId3"/>
              </a:buBlip>
              <a:tabLst>
                <a:tab pos="174625" algn="l"/>
                <a:tab pos="623888" algn="l"/>
              </a:tabLst>
            </a:pPr>
            <a:r>
              <a:rPr lang="de-DE" sz="2400" spc="-95" dirty="0">
                <a:cs typeface="Arial"/>
              </a:rPr>
              <a:t>Wahlschein in einem Verzeichnis der für ungültig erklärten Wahlscheine eingetragen?</a:t>
            </a:r>
          </a:p>
          <a:p>
            <a:pPr marL="893763" lvl="1" indent="-355600">
              <a:spcAft>
                <a:spcPts val="600"/>
              </a:spcAft>
              <a:buBlip>
                <a:blip r:embed="rId3"/>
              </a:buBlip>
              <a:tabLst>
                <a:tab pos="174625" algn="l"/>
                <a:tab pos="623888" algn="l"/>
              </a:tabLst>
            </a:pPr>
            <a:r>
              <a:rPr lang="de-DE" sz="2400" spc="-95" dirty="0">
                <a:cs typeface="Arial"/>
              </a:rPr>
              <a:t>Wahlschein für den Landkreis /die kreisfreie Stadt (Wahlkreis) gültig?</a:t>
            </a:r>
          </a:p>
          <a:p>
            <a:pPr marL="893763" lvl="1" indent="-355600">
              <a:spcAft>
                <a:spcPts val="600"/>
              </a:spcAft>
              <a:buBlip>
                <a:blip r:embed="rId3"/>
              </a:buBlip>
              <a:tabLst>
                <a:tab pos="174625" algn="l"/>
                <a:tab pos="623888" algn="l"/>
              </a:tabLst>
            </a:pPr>
            <a:r>
              <a:rPr lang="de-DE" sz="2400" spc="-95" dirty="0">
                <a:cs typeface="Arial"/>
              </a:rPr>
              <a:t>Wahlschein für die Bundestagswahl am 23.02.2025</a:t>
            </a:r>
          </a:p>
          <a:p>
            <a:pPr marL="893763" lvl="1" indent="-355600">
              <a:spcAft>
                <a:spcPts val="600"/>
              </a:spcAft>
              <a:buBlip>
                <a:blip r:embed="rId3"/>
              </a:buBlip>
              <a:tabLst>
                <a:tab pos="174625" algn="l"/>
                <a:tab pos="623888" algn="l"/>
              </a:tabLst>
            </a:pPr>
            <a:r>
              <a:rPr lang="de-DE" sz="2400" spc="-95" dirty="0">
                <a:cs typeface="Arial"/>
              </a:rPr>
              <a:t>Dienstsiegel der ausstellenden Gemeinde auf dem Wahlschein?</a:t>
            </a:r>
          </a:p>
          <a:p>
            <a:pPr marL="893763" lvl="1" indent="-355600">
              <a:spcAft>
                <a:spcPts val="600"/>
              </a:spcAft>
              <a:buBlip>
                <a:blip r:embed="rId3"/>
              </a:buBlip>
              <a:tabLst>
                <a:tab pos="174625" algn="l"/>
                <a:tab pos="623888" algn="l"/>
              </a:tabLst>
            </a:pPr>
            <a:r>
              <a:rPr lang="de-DE" sz="2400" spc="-95" dirty="0">
                <a:cs typeface="Arial"/>
              </a:rPr>
              <a:t>Wahlschein vom ausstellenden Bediensteten unterschrieben oder </a:t>
            </a:r>
            <a:br>
              <a:rPr lang="de-DE" sz="2400" spc="-95" dirty="0">
                <a:cs typeface="Arial"/>
              </a:rPr>
            </a:br>
            <a:r>
              <a:rPr lang="de-DE" sz="2400" spc="-95" dirty="0">
                <a:cs typeface="Arial"/>
              </a:rPr>
              <a:t>– bei automatischer Erstellung – dessen Namenseindruck?</a:t>
            </a:r>
          </a:p>
          <a:p>
            <a:pPr marL="893763" lvl="1" indent="-355600">
              <a:spcAft>
                <a:spcPts val="600"/>
              </a:spcAft>
              <a:buBlip>
                <a:blip r:embed="rId3"/>
              </a:buBlip>
              <a:tabLst>
                <a:tab pos="174625" algn="l"/>
                <a:tab pos="623888" algn="l"/>
              </a:tabLst>
            </a:pPr>
            <a:r>
              <a:rPr lang="de-DE" sz="2400" spc="-95" dirty="0">
                <a:cs typeface="Arial"/>
              </a:rPr>
              <a:t>Jegliche Zweifel hat der Wahlvorstand ggf. durch Rückruf bei der Gemeinde aufzuklären.</a:t>
            </a:r>
          </a:p>
          <a:p>
            <a:pPr marL="893763" lvl="1" indent="-355600">
              <a:spcAft>
                <a:spcPts val="600"/>
              </a:spcAft>
              <a:buBlip>
                <a:blip r:embed="rId3"/>
              </a:buBlip>
              <a:tabLst>
                <a:tab pos="174625" algn="l"/>
                <a:tab pos="623888" algn="l"/>
              </a:tabLst>
            </a:pPr>
            <a:r>
              <a:rPr lang="de-DE" sz="2400" spc="-95" dirty="0">
                <a:cs typeface="Arial"/>
              </a:rPr>
              <a:t>Bei Zweifeln: Beschluss über Zulassung oder Zurückweisung des Wahlscheininhabers; Fertigung einer Niederschrift über einen besonderen Vorfall.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23</a:t>
            </a:fld>
            <a:endParaRPr lang="de-DE" dirty="0"/>
          </a:p>
        </p:txBody>
      </p:sp>
    </p:spTree>
    <p:extLst>
      <p:ext uri="{BB962C8B-B14F-4D97-AF65-F5344CB8AC3E}">
        <p14:creationId xmlns:p14="http://schemas.microsoft.com/office/powerpoint/2010/main" val="9281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24</a:t>
            </a:fld>
            <a:endParaRPr lang="de-DE" dirty="0"/>
          </a:p>
        </p:txBody>
      </p:sp>
      <p:pic>
        <p:nvPicPr>
          <p:cNvPr id="8" name="Grafik 7">
            <a:extLst>
              <a:ext uri="{FF2B5EF4-FFF2-40B4-BE49-F238E27FC236}">
                <a16:creationId xmlns:a16="http://schemas.microsoft.com/office/drawing/2014/main" id="{592CE562-06E0-C5F5-E114-1EBB4460A26C}"/>
              </a:ext>
            </a:extLst>
          </p:cNvPr>
          <p:cNvPicPr>
            <a:picLocks noChangeAspect="1"/>
          </p:cNvPicPr>
          <p:nvPr/>
        </p:nvPicPr>
        <p:blipFill>
          <a:blip r:embed="rId4"/>
          <a:stretch>
            <a:fillRect/>
          </a:stretch>
        </p:blipFill>
        <p:spPr>
          <a:xfrm>
            <a:off x="360000" y="1048296"/>
            <a:ext cx="7523116" cy="6120914"/>
          </a:xfrm>
          <a:prstGeom prst="rect">
            <a:avLst/>
          </a:prstGeom>
        </p:spPr>
      </p:pic>
      <p:sp>
        <p:nvSpPr>
          <p:cNvPr id="2" name="Rechteck 1"/>
          <p:cNvSpPr/>
          <p:nvPr/>
        </p:nvSpPr>
        <p:spPr>
          <a:xfrm>
            <a:off x="443806" y="1192312"/>
            <a:ext cx="352839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2461363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u="sng" spc="-95" dirty="0">
                <a:cs typeface="Arial"/>
              </a:rPr>
              <a:t>Wie wird mit dem Wahlschein weiter verfahren?</a:t>
            </a:r>
          </a:p>
          <a:p>
            <a:pPr marL="893763" lvl="1" indent="-355600">
              <a:spcAft>
                <a:spcPts val="600"/>
              </a:spcAft>
              <a:buBlip>
                <a:blip r:embed="rId3"/>
              </a:buBlip>
              <a:tabLst>
                <a:tab pos="174625" algn="l"/>
                <a:tab pos="623888" algn="l"/>
              </a:tabLst>
            </a:pPr>
            <a:r>
              <a:rPr lang="de-DE" sz="2400" spc="-95" dirty="0">
                <a:cs typeface="Arial"/>
              </a:rPr>
              <a:t>Darf der Wahlscheininhaber wählen,  wird der Wahlschein einbehalten.</a:t>
            </a:r>
          </a:p>
          <a:p>
            <a:pPr marL="893763" lvl="1" indent="-355600">
              <a:spcAft>
                <a:spcPts val="600"/>
              </a:spcAft>
              <a:buBlip>
                <a:blip r:embed="rId3"/>
              </a:buBlip>
              <a:tabLst>
                <a:tab pos="174625" algn="l"/>
                <a:tab pos="623888" algn="l"/>
              </a:tabLst>
            </a:pPr>
            <a:r>
              <a:rPr lang="de-DE" sz="2400" dirty="0"/>
              <a:t>Ein Stimmabgabevermerk (im Wählerverzeichnis oder auf dem Wahlschein) entfällt.</a:t>
            </a:r>
          </a:p>
          <a:p>
            <a:pPr marL="893763" lvl="1" indent="-355600">
              <a:spcAft>
                <a:spcPts val="600"/>
              </a:spcAft>
              <a:buBlip>
                <a:blip r:embed="rId3"/>
              </a:buBlip>
              <a:tabLst>
                <a:tab pos="174625" algn="l"/>
                <a:tab pos="623888" algn="l"/>
              </a:tabLst>
            </a:pPr>
            <a:r>
              <a:rPr lang="de-DE" sz="2400" spc="-95" dirty="0">
                <a:cs typeface="Arial"/>
              </a:rPr>
              <a:t>Ein Wahlschein für einen anderen Wahlkreis darf keinesfalls einbehalten werden.</a:t>
            </a:r>
          </a:p>
          <a:p>
            <a:pPr marL="893763" lvl="1" indent="-355600">
              <a:spcAft>
                <a:spcPts val="600"/>
              </a:spcAft>
              <a:buBlip>
                <a:blip r:embed="rId3"/>
              </a:buBlip>
              <a:tabLst>
                <a:tab pos="174625" algn="l"/>
                <a:tab pos="623888" algn="l"/>
              </a:tabLst>
            </a:pPr>
            <a:r>
              <a:rPr lang="de-DE" sz="2400" spc="-95" dirty="0">
                <a:cs typeface="Arial"/>
              </a:rPr>
              <a:t>Mit einem Wahlschein für einen anderen Wahlkreis kann auch nur dort gewählt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25</a:t>
            </a:fld>
            <a:endParaRPr lang="de-DE" dirty="0"/>
          </a:p>
        </p:txBody>
      </p:sp>
    </p:spTree>
    <p:extLst>
      <p:ext uri="{BB962C8B-B14F-4D97-AF65-F5344CB8AC3E}">
        <p14:creationId xmlns:p14="http://schemas.microsoft.com/office/powerpoint/2010/main" val="2687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70925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Der Wahlvorstand hat einen Wähler beim Vorliegen einer der folgenden Gründe zurückzuweisen:</a:t>
            </a:r>
          </a:p>
          <a:p>
            <a:pPr marL="893763" lvl="1" indent="-355600">
              <a:spcAft>
                <a:spcPts val="600"/>
              </a:spcAft>
              <a:buBlip>
                <a:blip r:embed="rId3"/>
              </a:buBlip>
              <a:tabLst>
                <a:tab pos="174625" algn="l"/>
                <a:tab pos="623888" algn="l"/>
              </a:tabLst>
            </a:pPr>
            <a:r>
              <a:rPr lang="de-DE" sz="2400" spc="-95" dirty="0">
                <a:cs typeface="Arial"/>
              </a:rPr>
              <a:t>Er ist nicht in das Wählerverzeichnis eingetragen und </a:t>
            </a:r>
            <a:br>
              <a:rPr lang="de-DE" sz="2400" spc="-95" dirty="0">
                <a:cs typeface="Arial"/>
              </a:rPr>
            </a:br>
            <a:r>
              <a:rPr lang="de-DE" sz="2400" spc="-95" dirty="0">
                <a:cs typeface="Arial"/>
              </a:rPr>
              <a:t>besitzt keinen Wahlschein.</a:t>
            </a:r>
          </a:p>
          <a:p>
            <a:pPr marL="893763" lvl="1" indent="-355600">
              <a:spcAft>
                <a:spcPts val="600"/>
              </a:spcAft>
              <a:buBlip>
                <a:blip r:embed="rId3"/>
              </a:buBlip>
              <a:tabLst>
                <a:tab pos="174625" algn="l"/>
                <a:tab pos="623888" algn="l"/>
              </a:tabLst>
            </a:pPr>
            <a:r>
              <a:rPr lang="de-DE" sz="2400" spc="-95" dirty="0">
                <a:cs typeface="Arial"/>
              </a:rPr>
              <a:t>Er kann sich auf Verlangen des Wahlvorstands nicht ausweisen oder verweigert die zur Feststellung der Identität erforderlichen Mitwirkungshandlungen.</a:t>
            </a:r>
          </a:p>
          <a:p>
            <a:pPr marL="893763" lvl="1" indent="-355600">
              <a:spcAft>
                <a:spcPts val="600"/>
              </a:spcAft>
              <a:buBlip>
                <a:blip r:embed="rId3"/>
              </a:buBlip>
              <a:tabLst>
                <a:tab pos="174625" algn="l"/>
                <a:tab pos="623888" algn="l"/>
              </a:tabLst>
            </a:pPr>
            <a:r>
              <a:rPr lang="de-DE" sz="2400" spc="-95" dirty="0">
                <a:cs typeface="Arial"/>
              </a:rPr>
              <a:t>Trotz Wahlscheinvermerk im Wählerverzeichnis kann </a:t>
            </a:r>
            <a:br>
              <a:rPr lang="de-DE" sz="2400" spc="-95" dirty="0">
                <a:cs typeface="Arial"/>
              </a:rPr>
            </a:br>
            <a:r>
              <a:rPr lang="de-DE" sz="2400" spc="-95" dirty="0">
                <a:cs typeface="Arial"/>
              </a:rPr>
              <a:t>der Wähler keinen Wahlschein vorlegen.</a:t>
            </a:r>
          </a:p>
          <a:p>
            <a:pPr marL="893763" lvl="1" indent="-355600">
              <a:spcAft>
                <a:spcPts val="600"/>
              </a:spcAft>
              <a:buBlip>
                <a:blip r:embed="rId3"/>
              </a:buBlip>
              <a:tabLst>
                <a:tab pos="174625" algn="l"/>
                <a:tab pos="623888" algn="l"/>
              </a:tabLst>
            </a:pPr>
            <a:r>
              <a:rPr lang="de-DE" sz="2400" spc="-95" dirty="0">
                <a:cs typeface="Arial"/>
              </a:rPr>
              <a:t>Er hat bereits einen Stimmabgabevermerk im Wählerverzeichnis.</a:t>
            </a:r>
          </a:p>
          <a:p>
            <a:pPr marL="893763" lvl="1" indent="-355600">
              <a:spcAft>
                <a:spcPts val="600"/>
              </a:spcAft>
              <a:buBlip>
                <a:blip r:embed="rId3"/>
              </a:buBlip>
              <a:tabLst>
                <a:tab pos="174625" algn="l"/>
                <a:tab pos="623888" algn="l"/>
              </a:tabLst>
            </a:pPr>
            <a:r>
              <a:rPr lang="de-DE" sz="2400" spc="-95" dirty="0">
                <a:cs typeface="Arial"/>
              </a:rPr>
              <a:t>Möglichkeit der Berichtigung des Wählerverzeichnisses </a:t>
            </a:r>
            <a:br>
              <a:rPr lang="de-DE" sz="2400" spc="-95" dirty="0">
                <a:cs typeface="Arial"/>
              </a:rPr>
            </a:br>
            <a:r>
              <a:rPr lang="de-DE" sz="2400" spc="-95" dirty="0">
                <a:cs typeface="Arial"/>
              </a:rPr>
              <a:t>durch die Gemeinde oder den Wahlvorsteher bis 18.00 Uhr.</a:t>
            </a:r>
          </a:p>
          <a:p>
            <a:pPr marL="893763" lvl="1" indent="-355600">
              <a:spcAft>
                <a:spcPts val="600"/>
              </a:spcAft>
              <a:buBlip>
                <a:blip r:embed="rId3"/>
              </a:buBlip>
              <a:tabLst>
                <a:tab pos="174625" algn="l"/>
                <a:tab pos="623888" algn="l"/>
              </a:tabLst>
            </a:pPr>
            <a:r>
              <a:rPr lang="de-DE" sz="2400" spc="-95" dirty="0">
                <a:cs typeface="Arial"/>
              </a:rPr>
              <a:t>Korrekturen des Wählerverzeichnisses sind zu erläutern.</a:t>
            </a:r>
          </a:p>
          <a:p>
            <a:pPr marL="893763" lvl="1" indent="-355600">
              <a:spcAft>
                <a:spcPts val="600"/>
              </a:spcAft>
              <a:buBlip>
                <a:blip r:embed="rId3"/>
              </a:buBlip>
              <a:tabLst>
                <a:tab pos="174625" algn="l"/>
                <a:tab pos="623888" algn="l"/>
              </a:tabLst>
            </a:pPr>
            <a:r>
              <a:rPr lang="de-DE" sz="2400" spc="-95" dirty="0">
                <a:cs typeface="Arial"/>
              </a:rPr>
              <a:t>Korrekturen sind ebenso wie die berichtige Abschlussbeurkundung </a:t>
            </a:r>
            <a:br>
              <a:rPr lang="de-DE" sz="2400" spc="-95" dirty="0">
                <a:cs typeface="Arial"/>
              </a:rPr>
            </a:br>
            <a:r>
              <a:rPr lang="de-DE" sz="2400" spc="-95" dirty="0">
                <a:cs typeface="Arial"/>
              </a:rPr>
              <a:t>vom Wahlvorsteher zu unterschreiben.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10. Zurückweisungsgründe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26</a:t>
            </a:fld>
            <a:endParaRPr lang="de-DE" dirty="0"/>
          </a:p>
        </p:txBody>
      </p:sp>
    </p:spTree>
    <p:extLst>
      <p:ext uri="{BB962C8B-B14F-4D97-AF65-F5344CB8AC3E}">
        <p14:creationId xmlns:p14="http://schemas.microsoft.com/office/powerpoint/2010/main" val="15327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0164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Fälle, in denen der Wähler vom Wahlvorstand zurückzuweisen ist, auf Verlangen aber einen neuen Stimmzettel erhält, </a:t>
            </a:r>
            <a:r>
              <a:rPr lang="de-DE" sz="2400" dirty="0"/>
              <a:t>nachdem er den alten Stimmzettel im Beisein eines Mitglieds des Wahlvorstands unter Beachtung des Wahlgeheimnisses vernichtet hat</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Er hat seinen Stimmzettel verschrieben oder unbrauchbar gemacht.</a:t>
            </a:r>
          </a:p>
          <a:p>
            <a:pPr marL="893763" lvl="1" indent="-355600">
              <a:spcAft>
                <a:spcPts val="600"/>
              </a:spcAft>
              <a:buBlip>
                <a:blip r:embed="rId3"/>
              </a:buBlip>
              <a:tabLst>
                <a:tab pos="174625" algn="l"/>
                <a:tab pos="623888" algn="l"/>
              </a:tabLst>
            </a:pPr>
            <a:r>
              <a:rPr lang="de-DE" sz="2400" spc="-95" dirty="0">
                <a:cs typeface="Arial"/>
              </a:rPr>
              <a:t>Er hat seinen Stimmzettel außerhalb der Wahlkabine gekennzeichnet oder gefaltet.</a:t>
            </a:r>
          </a:p>
          <a:p>
            <a:pPr marL="893763" lvl="1" indent="-355600">
              <a:spcAft>
                <a:spcPts val="600"/>
              </a:spcAft>
              <a:buBlip>
                <a:blip r:embed="rId3"/>
              </a:buBlip>
              <a:tabLst>
                <a:tab pos="174625" algn="l"/>
                <a:tab pos="623888" algn="l"/>
              </a:tabLst>
            </a:pPr>
            <a:r>
              <a:rPr lang="de-DE" sz="2400" spc="-95" dirty="0">
                <a:cs typeface="Arial"/>
              </a:rPr>
              <a:t>Er hat seinen Stimmzettel so gefaltet, dass seine Stimmabgabe erkennbar ist, oder ihn mit einem äußerlich sichtbaren Kennzeichen versehen.</a:t>
            </a:r>
          </a:p>
          <a:p>
            <a:pPr marL="893763" lvl="1" indent="-355600">
              <a:spcAft>
                <a:spcPts val="600"/>
              </a:spcAft>
              <a:buBlip>
                <a:blip r:embed="rId3"/>
              </a:buBlip>
              <a:tabLst>
                <a:tab pos="174625" algn="l"/>
                <a:tab pos="623888" algn="l"/>
              </a:tabLst>
            </a:pPr>
            <a:r>
              <a:rPr lang="de-DE" sz="2400" spc="-95" dirty="0">
                <a:cs typeface="Arial"/>
              </a:rPr>
              <a:t>Er hat mehrere oder einen nicht amtlich hergestellten Stimmzettel abgegeben oder mit dem Stimmzettel einen weiteren Gegenstand in die Wahlurne </a:t>
            </a:r>
            <a:br>
              <a:rPr lang="de-DE" sz="2400" spc="-95" dirty="0">
                <a:cs typeface="Arial"/>
              </a:rPr>
            </a:br>
            <a:r>
              <a:rPr lang="de-DE" sz="2400" spc="-95" dirty="0">
                <a:cs typeface="Arial"/>
              </a:rPr>
              <a:t>werfen wollen.</a:t>
            </a:r>
          </a:p>
          <a:p>
            <a:pPr marL="893763" lvl="1" indent="-355600">
              <a:spcAft>
                <a:spcPts val="600"/>
              </a:spcAft>
              <a:buBlip>
                <a:blip r:embed="rId3"/>
              </a:buBlip>
              <a:tabLst>
                <a:tab pos="174625" algn="l"/>
                <a:tab pos="623888" algn="l"/>
              </a:tabLst>
            </a:pPr>
            <a:r>
              <a:rPr lang="de-DE" sz="2400" spc="-95" dirty="0">
                <a:cs typeface="Arial"/>
              </a:rPr>
              <a:t>Er hat für den Wahlvorstand erkennbar in der Wahlkabine fotografiert oder gefilmt.</a:t>
            </a:r>
          </a:p>
          <a:p>
            <a:pPr marL="893763" lvl="1" indent="-355600">
              <a:spcAft>
                <a:spcPts val="600"/>
              </a:spcAft>
              <a:buBlip>
                <a:blip r:embed="rId3"/>
              </a:buBlip>
              <a:tabLst>
                <a:tab pos="174625" algn="l"/>
                <a:tab pos="623888" algn="l"/>
              </a:tabLst>
            </a:pPr>
            <a:r>
              <a:rPr lang="de-DE" sz="2400" spc="-95" dirty="0">
                <a:cs typeface="Arial"/>
              </a:rPr>
              <a:t>Die Zurückweisung erfolgt immer durch Beschluss des 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11. Wähler erhält neuen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27</a:t>
            </a:fld>
            <a:endParaRPr lang="de-DE" dirty="0"/>
          </a:p>
        </p:txBody>
      </p:sp>
    </p:spTree>
    <p:extLst>
      <p:ext uri="{BB962C8B-B14F-4D97-AF65-F5344CB8AC3E}">
        <p14:creationId xmlns:p14="http://schemas.microsoft.com/office/powerpoint/2010/main" val="9515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442068" y="1048296"/>
            <a:ext cx="10000805" cy="347787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Rote Wahlbriefumschläge mit den ausgefüllten Briefwahlunterlagen dürfen keinesfalls entgegengenommen werden.</a:t>
            </a:r>
          </a:p>
          <a:p>
            <a:pPr marL="893763" lvl="1" indent="-355600">
              <a:spcAft>
                <a:spcPts val="600"/>
              </a:spcAft>
              <a:buBlip>
                <a:blip r:embed="rId3"/>
              </a:buBlip>
              <a:tabLst>
                <a:tab pos="174625" algn="l"/>
                <a:tab pos="623888" algn="l"/>
              </a:tabLst>
            </a:pPr>
            <a:r>
              <a:rPr lang="de-DE" sz="2400" spc="-95" dirty="0">
                <a:cs typeface="Arial"/>
              </a:rPr>
              <a:t>Die betreffende Person ist darauf hinzuweisen, dass sie entweder den Wahlbrief bei der Gemeinde bis 18.00 Uhr selbst abgeben oder gegen Abgabe des Wahlscheins und gegen Aushändigung eines neuen Stimmzettels im Wahlraum persönlich wählen kann. </a:t>
            </a:r>
          </a:p>
          <a:p>
            <a:pPr marL="1350963" lvl="2" indent="-355600">
              <a:spcAft>
                <a:spcPts val="600"/>
              </a:spcAft>
              <a:buBlip>
                <a:blip r:embed="rId3"/>
              </a:buBlip>
              <a:tabLst>
                <a:tab pos="174625" algn="l"/>
                <a:tab pos="623888" algn="l"/>
              </a:tabLst>
            </a:pPr>
            <a:r>
              <a:rPr lang="de-DE" sz="2400" spc="-95" dirty="0">
                <a:cs typeface="Arial"/>
              </a:rPr>
              <a:t>der alte Stimmzettel wird </a:t>
            </a:r>
            <a:br>
              <a:rPr lang="de-DE" sz="2400" spc="-95" dirty="0">
                <a:cs typeface="Arial"/>
              </a:rPr>
            </a:br>
            <a:r>
              <a:rPr lang="de-DE" sz="2400" spc="-95" dirty="0">
                <a:cs typeface="Arial"/>
              </a:rPr>
              <a:t>unbrauchbar gemacht, auch </a:t>
            </a:r>
            <a:br>
              <a:rPr lang="de-DE" sz="2400" spc="-95" dirty="0">
                <a:cs typeface="Arial"/>
              </a:rPr>
            </a:br>
            <a:r>
              <a:rPr lang="de-DE" sz="2400" spc="-95" dirty="0">
                <a:cs typeface="Arial"/>
              </a:rPr>
              <a:t>wenn er unbenutzt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12. Roter Briefwahlumschlag im Wahlraum</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28</a:t>
            </a:fld>
            <a:endParaRPr lang="de-DE" dirty="0"/>
          </a:p>
        </p:txBody>
      </p:sp>
      <p:pic>
        <p:nvPicPr>
          <p:cNvPr id="2" name="Grafik 1">
            <a:extLst>
              <a:ext uri="{FF2B5EF4-FFF2-40B4-BE49-F238E27FC236}">
                <a16:creationId xmlns:a16="http://schemas.microsoft.com/office/drawing/2014/main" id="{BCDF1261-9F5F-906D-B7CA-3DFB6F1CB28F}"/>
              </a:ext>
            </a:extLst>
          </p:cNvPr>
          <p:cNvPicPr>
            <a:picLocks noChangeAspect="1"/>
          </p:cNvPicPr>
          <p:nvPr/>
        </p:nvPicPr>
        <p:blipFill>
          <a:blip r:embed="rId5"/>
          <a:stretch>
            <a:fillRect/>
          </a:stretch>
        </p:blipFill>
        <p:spPr>
          <a:xfrm>
            <a:off x="5628382" y="2920504"/>
            <a:ext cx="4980864" cy="4224894"/>
          </a:xfrm>
          <a:prstGeom prst="rect">
            <a:avLst/>
          </a:prstGeom>
        </p:spPr>
      </p:pic>
      <p:sp>
        <p:nvSpPr>
          <p:cNvPr id="4" name="Rechteck 3">
            <a:extLst>
              <a:ext uri="{FF2B5EF4-FFF2-40B4-BE49-F238E27FC236}">
                <a16:creationId xmlns:a16="http://schemas.microsoft.com/office/drawing/2014/main" id="{2B00BFD7-4152-4B7D-A2E4-F7AA4727735A}"/>
              </a:ext>
            </a:extLst>
          </p:cNvPr>
          <p:cNvSpPr/>
          <p:nvPr/>
        </p:nvSpPr>
        <p:spPr>
          <a:xfrm>
            <a:off x="6459932" y="6375610"/>
            <a:ext cx="3968750" cy="3613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Tree>
    <p:extLst>
      <p:ext uri="{BB962C8B-B14F-4D97-AF65-F5344CB8AC3E}">
        <p14:creationId xmlns:p14="http://schemas.microsoft.com/office/powerpoint/2010/main" val="26056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022907"/>
            <a:ext cx="9698189" cy="1477328"/>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Briefwahlvorstands</a:t>
            </a:r>
            <a:br>
              <a:rPr lang="de-DE" sz="4800" b="1" dirty="0">
                <a:solidFill>
                  <a:srgbClr val="00823C"/>
                </a:solidFill>
                <a:latin typeface="+mj-lt"/>
              </a:rPr>
            </a:br>
            <a:r>
              <a:rPr lang="de-DE" sz="4800" b="1" dirty="0">
                <a:solidFill>
                  <a:srgbClr val="00823C"/>
                </a:solidFill>
                <a:latin typeface="+mj-lt"/>
              </a:rPr>
              <a:t>vor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29</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746445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 und Briefwahlvorstände</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815212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Zusammentreten des Briefwahlvorstands </a:t>
            </a:r>
            <a:r>
              <a:rPr lang="de-DE" sz="2400" spc="-95" dirty="0" smtClean="0">
                <a:cs typeface="Arial"/>
              </a:rPr>
              <a:t>um </a:t>
            </a:r>
            <a:r>
              <a:rPr lang="de-DE" sz="2400" spc="-95" dirty="0" smtClean="0">
                <a:cs typeface="Arial"/>
              </a:rPr>
              <a:t>16:00 Uhr</a:t>
            </a: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Briefwahlvorsteher verpflichtet die Beisitzer</a:t>
            </a:r>
          </a:p>
          <a:p>
            <a:pPr marL="893763" lvl="1" indent="-355600">
              <a:spcAft>
                <a:spcPts val="600"/>
              </a:spcAft>
              <a:buBlip>
                <a:blip r:embed="rId3"/>
              </a:buBlip>
              <a:tabLst>
                <a:tab pos="174625" algn="l"/>
                <a:tab pos="623888" algn="l"/>
              </a:tabLst>
            </a:pPr>
            <a:r>
              <a:rPr lang="de-DE" sz="2400" spc="-95" dirty="0" smtClean="0">
                <a:cs typeface="Arial"/>
              </a:rPr>
              <a:t>Briefwahlurne </a:t>
            </a:r>
            <a:r>
              <a:rPr lang="de-DE" sz="2400" spc="-95" dirty="0">
                <a:cs typeface="Arial"/>
              </a:rPr>
              <a:t>wird abgeschlossen und bis zur Ergebnisermittlung</a:t>
            </a:r>
            <a:br>
              <a:rPr lang="de-DE" sz="2400" spc="-95" dirty="0">
                <a:cs typeface="Arial"/>
              </a:rPr>
            </a:br>
            <a:r>
              <a:rPr lang="de-DE" sz="2400" spc="-95" dirty="0">
                <a:cs typeface="Arial"/>
              </a:rPr>
              <a:t>ab 18.00 Uhr nicht mehr geöffnet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Allgemeine Vorbereitungen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30</a:t>
            </a:fld>
            <a:endParaRPr lang="de-DE" dirty="0"/>
          </a:p>
        </p:txBody>
      </p:sp>
    </p:spTree>
    <p:extLst>
      <p:ext uri="{BB962C8B-B14F-4D97-AF65-F5344CB8AC3E}">
        <p14:creationId xmlns:p14="http://schemas.microsoft.com/office/powerpoint/2010/main" val="18720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29293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Ab Zusammentreten am Nachmittag bis 18.00 Uhr </a:t>
            </a:r>
            <a:br>
              <a:rPr lang="de-DE" sz="2400" spc="-95" dirty="0">
                <a:cs typeface="Arial"/>
              </a:rPr>
            </a:br>
            <a:r>
              <a:rPr lang="de-DE" sz="2400" spc="-95" dirty="0">
                <a:cs typeface="Arial"/>
              </a:rPr>
              <a:t>sind immer mindestens 3 Briefwahlvorstandsmitglieder anwesend, darunter jeweils der Briefwahlvorsteher und der Schriftführer oder ihre Stellvertreter.</a:t>
            </a:r>
          </a:p>
          <a:p>
            <a:pPr marL="893763" lvl="1" indent="-355600">
              <a:spcAft>
                <a:spcPts val="600"/>
              </a:spcAft>
              <a:buBlip>
                <a:blip r:embed="rId3"/>
              </a:buBlip>
              <a:tabLst>
                <a:tab pos="174625" algn="l"/>
                <a:tab pos="623888" algn="l"/>
              </a:tabLst>
            </a:pPr>
            <a:r>
              <a:rPr lang="de-DE" sz="2400" spc="-95" dirty="0">
                <a:cs typeface="Arial"/>
              </a:rPr>
              <a:t>Ab 18.00 Uhr sind grundsätzlich alle Mitglieder des Briefwahlvorstands anwesend - mindestens jedoch 5 Mitglieder, darunter jeweils der Briefwahlvorsteher und der Schriftführer oder ihre Stellvertreter.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15. Anwesenheitspflicht, Beschlussfähigkeit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31</a:t>
            </a:fld>
            <a:endParaRPr lang="de-DE" dirty="0"/>
          </a:p>
        </p:txBody>
      </p:sp>
    </p:spTree>
    <p:extLst>
      <p:ext uri="{BB962C8B-B14F-4D97-AF65-F5344CB8AC3E}">
        <p14:creationId xmlns:p14="http://schemas.microsoft.com/office/powerpoint/2010/main" val="186903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70816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Jedermann hat Zutritt zum Auszählungsraum</a:t>
            </a:r>
          </a:p>
          <a:p>
            <a:pPr marL="893763" lvl="1" indent="-355600">
              <a:spcAft>
                <a:spcPts val="600"/>
              </a:spcAft>
              <a:buBlip>
                <a:blip r:embed="rId3"/>
              </a:buBlip>
              <a:tabLst>
                <a:tab pos="174625" algn="l"/>
                <a:tab pos="623888" algn="l"/>
              </a:tabLst>
            </a:pPr>
            <a:r>
              <a:rPr lang="de-DE" sz="2400" spc="-95" dirty="0">
                <a:cs typeface="Arial"/>
              </a:rPr>
              <a:t>Auch nichtwahlberechtigte Personen haben Zutritt</a:t>
            </a:r>
          </a:p>
          <a:p>
            <a:pPr marL="893763" lvl="1" indent="-355600">
              <a:spcAft>
                <a:spcPts val="600"/>
              </a:spcAft>
              <a:buBlip>
                <a:blip r:embed="rId3"/>
              </a:buBlip>
              <a:tabLst>
                <a:tab pos="174625" algn="l"/>
                <a:tab pos="623888" algn="l"/>
              </a:tabLst>
            </a:pPr>
            <a:r>
              <a:rPr lang="de-DE" sz="2400" spc="-95" dirty="0">
                <a:cs typeface="Arial"/>
              </a:rPr>
              <a:t>Keinerlei Wahlwerbung durch Wort, Ton, Schrift oder Bild</a:t>
            </a:r>
          </a:p>
          <a:p>
            <a:pPr marL="893763" lvl="1" indent="-355600">
              <a:spcAft>
                <a:spcPts val="600"/>
              </a:spcAft>
              <a:buBlip>
                <a:blip r:embed="rId3"/>
              </a:buBlip>
              <a:tabLst>
                <a:tab pos="174625" algn="l"/>
                <a:tab pos="623888" algn="l"/>
              </a:tabLst>
            </a:pPr>
            <a:r>
              <a:rPr lang="de-DE" sz="2400" spc="-95" dirty="0">
                <a:cs typeface="Arial"/>
              </a:rPr>
              <a:t>Gebot der Unparteilichkeit der Mitglieder des Briefwahlvorstands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16. Öffentlichkeit, Wahlwerbung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32</a:t>
            </a:fld>
            <a:endParaRPr lang="de-DE" dirty="0"/>
          </a:p>
        </p:txBody>
      </p:sp>
    </p:spTree>
    <p:extLst>
      <p:ext uri="{BB962C8B-B14F-4D97-AF65-F5344CB8AC3E}">
        <p14:creationId xmlns:p14="http://schemas.microsoft.com/office/powerpoint/2010/main" val="31762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0054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Sofortiges Eingreifen bei Wahlwerbung</a:t>
            </a:r>
          </a:p>
          <a:p>
            <a:pPr marL="893763" lvl="1" indent="-355600">
              <a:spcAft>
                <a:spcPts val="600"/>
              </a:spcAft>
              <a:buBlip>
                <a:blip r:embed="rId3"/>
              </a:buBlip>
              <a:tabLst>
                <a:tab pos="174625" algn="l"/>
                <a:tab pos="623888" algn="l"/>
              </a:tabLst>
            </a:pPr>
            <a:r>
              <a:rPr lang="de-DE" sz="2400" spc="-95" dirty="0">
                <a:cs typeface="Arial"/>
              </a:rPr>
              <a:t>Störende Personen sind zu ermahnen </a:t>
            </a:r>
            <a:br>
              <a:rPr lang="de-DE" sz="2400" spc="-95" dirty="0">
                <a:cs typeface="Arial"/>
              </a:rPr>
            </a:br>
            <a:r>
              <a:rPr lang="de-DE" sz="2400" spc="-95" dirty="0">
                <a:cs typeface="Arial"/>
              </a:rPr>
              <a:t>und notfalls des Auszählungsraums zu verweisen</a:t>
            </a:r>
          </a:p>
          <a:p>
            <a:pPr marL="893763" lvl="1" indent="-355600">
              <a:spcAft>
                <a:spcPts val="600"/>
              </a:spcAft>
              <a:buBlip>
                <a:blip r:embed="rId3"/>
              </a:buBlip>
              <a:tabLst>
                <a:tab pos="174625" algn="l"/>
                <a:tab pos="623888" algn="l"/>
              </a:tabLst>
            </a:pPr>
            <a:r>
              <a:rPr lang="de-DE" sz="2400" spc="-95" dirty="0">
                <a:cs typeface="Arial"/>
              </a:rPr>
              <a:t>Ausnahme vom Grundsatz der Öffentlichkeit bei Ausschluss einer störenden Person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Ordnungsmaßnahmen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33</a:t>
            </a:fld>
            <a:endParaRPr lang="de-DE" dirty="0"/>
          </a:p>
        </p:txBody>
      </p:sp>
    </p:spTree>
    <p:extLst>
      <p:ext uri="{BB962C8B-B14F-4D97-AF65-F5344CB8AC3E}">
        <p14:creationId xmlns:p14="http://schemas.microsoft.com/office/powerpoint/2010/main" val="93143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7749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Zählen der roten Wahlbriefe</a:t>
            </a:r>
          </a:p>
          <a:p>
            <a:pPr marL="893763" lvl="1" indent="-355600">
              <a:spcAft>
                <a:spcPts val="600"/>
              </a:spcAft>
              <a:buBlip>
                <a:blip r:embed="rId3"/>
              </a:buBlip>
              <a:tabLst>
                <a:tab pos="174625" algn="l"/>
                <a:tab pos="623888" algn="l"/>
              </a:tabLst>
            </a:pPr>
            <a:r>
              <a:rPr lang="de-DE" sz="2400" spc="-95" dirty="0">
                <a:cs typeface="Arial"/>
              </a:rPr>
              <a:t>Eintragung der Anzahl in die Briefwahlniederschrift</a:t>
            </a:r>
          </a:p>
          <a:p>
            <a:pPr marL="893763" lvl="1" indent="-355600">
              <a:spcAft>
                <a:spcPts val="600"/>
              </a:spcAft>
              <a:buBlip>
                <a:blip r:embed="rId3"/>
              </a:buBlip>
              <a:tabLst>
                <a:tab pos="174625" algn="l"/>
                <a:tab pos="623888" algn="l"/>
              </a:tabLst>
            </a:pPr>
            <a:r>
              <a:rPr lang="de-DE" sz="2400" spc="-95" dirty="0">
                <a:cs typeface="Arial"/>
              </a:rPr>
              <a:t>Prüfen, ob ein Verzeichnis der für ungültig erklärten</a:t>
            </a:r>
            <a:br>
              <a:rPr lang="de-DE" sz="2400" spc="-95" dirty="0">
                <a:cs typeface="Arial"/>
              </a:rPr>
            </a:br>
            <a:r>
              <a:rPr lang="de-DE" sz="2400" spc="-95" dirty="0">
                <a:cs typeface="Arial"/>
              </a:rPr>
              <a:t>Wahlscheine vorliegt </a:t>
            </a:r>
          </a:p>
          <a:p>
            <a:pPr marL="1350963" lvl="2" indent="-355600">
              <a:spcAft>
                <a:spcPts val="600"/>
              </a:spcAft>
              <a:buBlip>
                <a:blip r:embed="rId3"/>
              </a:buBlip>
              <a:tabLst>
                <a:tab pos="174625" algn="l"/>
                <a:tab pos="623888" algn="l"/>
              </a:tabLst>
            </a:pPr>
            <a:r>
              <a:rPr lang="de-DE" sz="2400" spc="-95" dirty="0">
                <a:cs typeface="Arial"/>
              </a:rPr>
              <a:t>Aussondern der darin aufgeführten Wahlbriefe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18. Zählung, Vorprüfung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34</a:t>
            </a:fld>
            <a:endParaRPr lang="de-DE" dirty="0"/>
          </a:p>
        </p:txBody>
      </p:sp>
    </p:spTree>
    <p:extLst>
      <p:ext uri="{BB962C8B-B14F-4D97-AF65-F5344CB8AC3E}">
        <p14:creationId xmlns:p14="http://schemas.microsoft.com/office/powerpoint/2010/main" val="1461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26297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Wahlbriefe werden </a:t>
            </a:r>
            <a:r>
              <a:rPr lang="de-DE" sz="2400" b="1" spc="-95" dirty="0">
                <a:cs typeface="Arial"/>
              </a:rPr>
              <a:t>einzeln und nacheinander </a:t>
            </a:r>
            <a:r>
              <a:rPr lang="de-DE" sz="2400" spc="-95" dirty="0">
                <a:cs typeface="Arial"/>
              </a:rPr>
              <a:t>geöffnet.</a:t>
            </a:r>
          </a:p>
          <a:p>
            <a:pPr marL="893763" lvl="1" indent="-355600">
              <a:spcAft>
                <a:spcPts val="600"/>
              </a:spcAft>
              <a:buBlip>
                <a:blip r:embed="rId3"/>
              </a:buBlip>
              <a:tabLst>
                <a:tab pos="174625" algn="l"/>
                <a:tab pos="623888" algn="l"/>
              </a:tabLst>
            </a:pPr>
            <a:r>
              <a:rPr lang="de-DE" sz="2400" spc="-95" dirty="0">
                <a:solidFill>
                  <a:srgbClr val="FF0000"/>
                </a:solidFill>
                <a:cs typeface="Arial"/>
              </a:rPr>
              <a:t>Wichtig: </a:t>
            </a:r>
            <a:r>
              <a:rPr lang="de-DE" sz="2400" spc="-95" dirty="0">
                <a:cs typeface="Arial"/>
              </a:rPr>
              <a:t>Erst nach erfolgter Zulassung oder Zurückweisung </a:t>
            </a:r>
            <a:br>
              <a:rPr lang="de-DE" sz="2400" spc="-95" dirty="0">
                <a:cs typeface="Arial"/>
              </a:rPr>
            </a:br>
            <a:r>
              <a:rPr lang="de-DE" sz="2400" spc="-95" dirty="0">
                <a:cs typeface="Arial"/>
              </a:rPr>
              <a:t>darf der nächste Wahlbrief geöffnet und geprüft werden.</a:t>
            </a:r>
          </a:p>
          <a:p>
            <a:pPr marL="893763" lvl="1" indent="-355600">
              <a:spcAft>
                <a:spcPts val="600"/>
              </a:spcAft>
              <a:buBlip>
                <a:blip r:embed="rId3"/>
              </a:buBlip>
              <a:tabLst>
                <a:tab pos="174625" algn="l"/>
                <a:tab pos="623888" algn="l"/>
              </a:tabLst>
            </a:pPr>
            <a:r>
              <a:rPr lang="de-DE" sz="2400" spc="-95" dirty="0">
                <a:cs typeface="Arial"/>
              </a:rPr>
              <a:t>Wahlschein und weißer Stimmzettelumschlag werden entnommen </a:t>
            </a:r>
            <a:br>
              <a:rPr lang="de-DE" sz="2400" spc="-95" dirty="0">
                <a:cs typeface="Arial"/>
              </a:rPr>
            </a:br>
            <a:r>
              <a:rPr lang="de-DE" sz="2400" spc="-95" dirty="0">
                <a:cs typeface="Arial"/>
              </a:rPr>
              <a:t>und vom Briefwahlvorsteher geprüft.</a:t>
            </a:r>
          </a:p>
          <a:p>
            <a:pPr marL="893763" lvl="1" indent="-355600">
              <a:spcAft>
                <a:spcPts val="600"/>
              </a:spcAft>
              <a:buBlip>
                <a:blip r:embed="rId3"/>
              </a:buBlip>
              <a:tabLst>
                <a:tab pos="174625" algn="l"/>
                <a:tab pos="623888" algn="l"/>
              </a:tabLst>
            </a:pPr>
            <a:r>
              <a:rPr lang="de-DE" sz="2400" spc="-95" dirty="0">
                <a:cs typeface="Arial"/>
              </a:rPr>
              <a:t>Geben weder der Wahlschein noch der Stimmzettelumschlag Anlass zu Bedenken, wird der weiße Stimmzettelumschlag ungeöffnet in die Briefwahlurne eingeworfen und der Wahlschein gesammelt.</a:t>
            </a:r>
          </a:p>
          <a:p>
            <a:pPr marL="893763" lvl="1" indent="-355600">
              <a:spcAft>
                <a:spcPts val="600"/>
              </a:spcAft>
              <a:buBlip>
                <a:blip r:embed="rId3"/>
              </a:buBlip>
              <a:tabLst>
                <a:tab pos="174625" algn="l"/>
                <a:tab pos="623888" algn="l"/>
              </a:tabLst>
            </a:pPr>
            <a:r>
              <a:rPr lang="de-DE" sz="2400" spc="-95" dirty="0">
                <a:cs typeface="Arial"/>
              </a:rPr>
              <a:t>Bei Anlass zu Bedenken: Wahlbriefumschlag samt Inhalt aussondern und zu den bereits ausgesonderten Wahlbriefen legen, die in einem Verzeichnis über für ungültig erklärte Wahlscheine aufgeführt sind. </a:t>
            </a:r>
          </a:p>
          <a:p>
            <a:pPr marL="893763" lvl="1" indent="-355600">
              <a:spcAft>
                <a:spcPts val="600"/>
              </a:spcAft>
              <a:buBlip>
                <a:blip r:embed="rId3"/>
              </a:buBlip>
              <a:tabLst>
                <a:tab pos="174625" algn="l"/>
                <a:tab pos="623888" algn="l"/>
              </a:tabLst>
            </a:pPr>
            <a:r>
              <a:rPr lang="de-DE" sz="2400" spc="-95" dirty="0">
                <a:cs typeface="Arial"/>
              </a:rPr>
              <a:t>Als letztes werden die ausgesonderten Wahlbriefe geöffnet und geprüft.</a:t>
            </a:r>
          </a:p>
          <a:p>
            <a:pPr marL="893763" lvl="1" indent="-355600">
              <a:spcAft>
                <a:spcPts val="600"/>
              </a:spcAft>
              <a:buBlip>
                <a:blip r:embed="rId3"/>
              </a:buBlip>
              <a:tabLst>
                <a:tab pos="174625" algn="l"/>
                <a:tab pos="623888" algn="l"/>
              </a:tabLst>
            </a:pPr>
            <a:r>
              <a:rPr lang="de-DE" sz="2400" spc="-95" dirty="0">
                <a:cs typeface="Arial"/>
              </a:rPr>
              <a:t>Öffnen des Stimmzettelumschlags erst nach 18.00 Uhr.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19. Zulassung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35</a:t>
            </a:fld>
            <a:endParaRPr lang="de-DE" dirty="0"/>
          </a:p>
        </p:txBody>
      </p:sp>
    </p:spTree>
    <p:extLst>
      <p:ext uri="{BB962C8B-B14F-4D97-AF65-F5344CB8AC3E}">
        <p14:creationId xmlns:p14="http://schemas.microsoft.com/office/powerpoint/2010/main" val="17602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20. Zurückweisungsgründe für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36</a:t>
            </a:fld>
            <a:endParaRPr lang="de-DE" dirty="0"/>
          </a:p>
        </p:txBody>
      </p:sp>
      <p:sp>
        <p:nvSpPr>
          <p:cNvPr id="4" name="object 6">
            <a:extLst>
              <a:ext uri="{FF2B5EF4-FFF2-40B4-BE49-F238E27FC236}">
                <a16:creationId xmlns:a16="http://schemas.microsoft.com/office/drawing/2014/main" id="{E6F69B35-B749-8776-4365-BE83C81E5145}"/>
              </a:ext>
            </a:extLst>
          </p:cNvPr>
          <p:cNvSpPr txBox="1"/>
          <p:nvPr/>
        </p:nvSpPr>
        <p:spPr>
          <a:xfrm>
            <a:off x="360000" y="1120304"/>
            <a:ext cx="5538863" cy="3693319"/>
          </a:xfrm>
          <a:prstGeom prst="rect">
            <a:avLst/>
          </a:prstGeom>
        </p:spPr>
        <p:txBody>
          <a:bodyPr vert="horz" wrap="square" lIns="0" tIns="0" rIns="0" bIns="0" rtlCol="0">
            <a:spAutoFit/>
          </a:bodyPr>
          <a:lstStyle/>
          <a:p>
            <a:pPr>
              <a:buClr>
                <a:schemeClr val="bg1">
                  <a:lumMod val="50000"/>
                </a:schemeClr>
              </a:buClr>
            </a:pPr>
            <a:r>
              <a:rPr lang="de-DE" sz="2400" spc="-95" dirty="0">
                <a:cs typeface="Arial"/>
              </a:rPr>
              <a:t>Sind alle Wahlbriefe geöffnet und entweder zugelassen oder ausgesondert worden, entscheidet der </a:t>
            </a:r>
          </a:p>
          <a:p>
            <a:pPr>
              <a:buClr>
                <a:schemeClr val="bg1">
                  <a:lumMod val="50000"/>
                </a:schemeClr>
              </a:buClr>
            </a:pPr>
            <a:r>
              <a:rPr lang="de-DE" sz="2400" b="1" spc="-95" dirty="0">
                <a:solidFill>
                  <a:srgbClr val="C00000"/>
                </a:solidFill>
                <a:cs typeface="Arial"/>
              </a:rPr>
              <a:t>gesamte Briefwahlvorstand </a:t>
            </a:r>
          </a:p>
          <a:p>
            <a:pPr>
              <a:buClr>
                <a:schemeClr val="bg1">
                  <a:lumMod val="50000"/>
                </a:schemeClr>
              </a:buClr>
            </a:pPr>
            <a:r>
              <a:rPr lang="de-DE" sz="2400" spc="-95" dirty="0">
                <a:cs typeface="Arial"/>
              </a:rPr>
              <a:t>über Zulassung oder Zurückweisung</a:t>
            </a:r>
          </a:p>
          <a:p>
            <a:pPr>
              <a:buClr>
                <a:schemeClr val="bg1">
                  <a:lumMod val="50000"/>
                </a:schemeClr>
              </a:buClr>
            </a:pPr>
            <a:r>
              <a:rPr lang="de-DE" sz="2400" spc="-95" dirty="0">
                <a:cs typeface="Arial"/>
              </a:rPr>
              <a:t>der ausgesonderten Wahlbriefe.</a:t>
            </a:r>
          </a:p>
          <a:p>
            <a:pPr>
              <a:buClr>
                <a:schemeClr val="bg1">
                  <a:lumMod val="50000"/>
                </a:schemeClr>
              </a:buClr>
            </a:pPr>
            <a:endParaRPr lang="de-DE" sz="2400" spc="-95" dirty="0">
              <a:cs typeface="Arial"/>
            </a:endParaRPr>
          </a:p>
          <a:p>
            <a:pPr>
              <a:buClr>
                <a:schemeClr val="bg1">
                  <a:lumMod val="50000"/>
                </a:schemeClr>
              </a:buClr>
            </a:pPr>
            <a:r>
              <a:rPr lang="de-DE" sz="2400" b="1" spc="-95" dirty="0">
                <a:solidFill>
                  <a:schemeClr val="bg1">
                    <a:lumMod val="50000"/>
                  </a:schemeClr>
                </a:solidFill>
                <a:cs typeface="Arial"/>
              </a:rPr>
              <a:t>Wahlbriefe sind zurückzuweisen, wenn:</a:t>
            </a:r>
          </a:p>
          <a:p>
            <a:pPr marL="893763" lvl="1" indent="-355600">
              <a:spcAft>
                <a:spcPts val="600"/>
              </a:spcAft>
              <a:buBlip>
                <a:blip r:embed="rId4"/>
              </a:buBlip>
              <a:tabLst>
                <a:tab pos="174625" algn="l"/>
                <a:tab pos="623888" algn="l"/>
              </a:tabLst>
            </a:pPr>
            <a:r>
              <a:rPr lang="de-DE" sz="2400" spc="-95" dirty="0">
                <a:cs typeface="Arial"/>
              </a:rPr>
              <a:t>dem Wahlbriefumschlag kein oder kein gültiger Wahlschein beiliegt</a:t>
            </a:r>
          </a:p>
        </p:txBody>
      </p:sp>
      <p:pic>
        <p:nvPicPr>
          <p:cNvPr id="6" name="Grafik 5">
            <a:extLst>
              <a:ext uri="{FF2B5EF4-FFF2-40B4-BE49-F238E27FC236}">
                <a16:creationId xmlns:a16="http://schemas.microsoft.com/office/drawing/2014/main" id="{F9394B6B-041B-402A-AB3A-A9BFAAF47F97}"/>
              </a:ext>
            </a:extLst>
          </p:cNvPr>
          <p:cNvPicPr>
            <a:picLocks noChangeAspect="1"/>
          </p:cNvPicPr>
          <p:nvPr/>
        </p:nvPicPr>
        <p:blipFill>
          <a:blip r:embed="rId5"/>
          <a:stretch>
            <a:fillRect/>
          </a:stretch>
        </p:blipFill>
        <p:spPr>
          <a:xfrm>
            <a:off x="5988270" y="993193"/>
            <a:ext cx="4365114" cy="6175783"/>
          </a:xfrm>
          <a:prstGeom prst="rect">
            <a:avLst/>
          </a:prstGeom>
        </p:spPr>
      </p:pic>
      <p:sp>
        <p:nvSpPr>
          <p:cNvPr id="2" name="Rechteck 1"/>
          <p:cNvSpPr/>
          <p:nvPr/>
        </p:nvSpPr>
        <p:spPr>
          <a:xfrm>
            <a:off x="6060430" y="1120304"/>
            <a:ext cx="208823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370854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447371"/>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dem Wahlbriefumschlag kein Stimmzettelumschlag beiliegt,</a:t>
            </a:r>
          </a:p>
          <a:p>
            <a:pPr marL="893763" lvl="1" indent="-355600">
              <a:spcAft>
                <a:spcPts val="600"/>
              </a:spcAft>
              <a:buBlip>
                <a:blip r:embed="rId3"/>
              </a:buBlip>
              <a:tabLst>
                <a:tab pos="174625" algn="l"/>
                <a:tab pos="623888" algn="l"/>
              </a:tabLst>
            </a:pPr>
            <a:r>
              <a:rPr lang="de-DE" sz="2400" spc="-95" dirty="0">
                <a:cs typeface="Arial"/>
              </a:rPr>
              <a:t>weder Wahlbrief- noch Stimmzettelumschlag verschlossen sind,</a:t>
            </a:r>
          </a:p>
          <a:p>
            <a:pPr marL="893763" lvl="1" indent="-355600">
              <a:spcAft>
                <a:spcPts val="600"/>
              </a:spcAft>
              <a:buBlip>
                <a:blip r:embed="rId3"/>
              </a:buBlip>
              <a:tabLst>
                <a:tab pos="174625" algn="l"/>
                <a:tab pos="623888" algn="l"/>
              </a:tabLst>
            </a:pPr>
            <a:r>
              <a:rPr lang="de-DE" sz="2400" spc="-95" dirty="0">
                <a:cs typeface="Arial"/>
              </a:rPr>
              <a:t>der Wahlbriefumschlag mehrere Stimmzettelumschläge, aber nicht die gleiche Anzahl gültiger und mit der vorgeschriebenen Versicherung an Eides statt versehener Wahlscheine enthält,</a:t>
            </a:r>
          </a:p>
          <a:p>
            <a:pPr marL="893763" lvl="1" indent="-355600">
              <a:spcAft>
                <a:spcPts val="600"/>
              </a:spcAft>
              <a:buBlip>
                <a:blip r:embed="rId3"/>
              </a:buBlip>
              <a:tabLst>
                <a:tab pos="174625" algn="l"/>
                <a:tab pos="623888" algn="l"/>
              </a:tabLst>
            </a:pPr>
            <a:r>
              <a:rPr lang="de-DE" sz="2400" spc="-95" dirty="0">
                <a:cs typeface="Arial"/>
              </a:rPr>
              <a:t>der Wähler oder die Hilfsperson die vorgeschriebene Versicherung an Eides statt zur Briefwahl auf dem Wahlschein nicht unterschrieben hat,</a:t>
            </a:r>
          </a:p>
          <a:p>
            <a:pPr marL="893763" lvl="1" indent="-355600">
              <a:spcAft>
                <a:spcPts val="600"/>
              </a:spcAft>
              <a:buBlip>
                <a:blip r:embed="rId3"/>
              </a:buBlip>
              <a:tabLst>
                <a:tab pos="174625" algn="l"/>
                <a:tab pos="623888" algn="l"/>
              </a:tabLst>
            </a:pPr>
            <a:r>
              <a:rPr lang="de-DE" sz="2400" spc="-95" dirty="0">
                <a:cs typeface="Arial"/>
              </a:rPr>
              <a:t>kein amtlicher Stimmzettelumschlag benutzt wurde,</a:t>
            </a:r>
          </a:p>
          <a:p>
            <a:pPr marL="893763" lvl="1" indent="-355600">
              <a:spcAft>
                <a:spcPts val="600"/>
              </a:spcAft>
              <a:buBlip>
                <a:blip r:embed="rId3"/>
              </a:buBlip>
              <a:tabLst>
                <a:tab pos="174625" algn="l"/>
                <a:tab pos="623888" algn="l"/>
              </a:tabLst>
            </a:pPr>
            <a:r>
              <a:rPr lang="de-DE" sz="2400" spc="-95" dirty="0">
                <a:cs typeface="Arial"/>
              </a:rPr>
              <a:t>ein Stimmzettelumschlag benutzt wurde, der offensichtlich in einer das Wahlgeheimnis gefährdenden Weise von den übrigen abweicht oder einen deutlich fühlbaren Gegenstand enthält.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20. Zurückweisungsgründe für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37</a:t>
            </a:fld>
            <a:endParaRPr lang="de-DE" dirty="0"/>
          </a:p>
        </p:txBody>
      </p:sp>
    </p:spTree>
    <p:extLst>
      <p:ext uri="{BB962C8B-B14F-4D97-AF65-F5344CB8AC3E}">
        <p14:creationId xmlns:p14="http://schemas.microsoft.com/office/powerpoint/2010/main" val="333637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Zahl der Wahlbriefe, die Anlass zu Bedenken geben, ist in der Briefwahlniederschrift festzuhalten.</a:t>
            </a:r>
          </a:p>
          <a:p>
            <a:pPr marL="1258888" lvl="1" indent="-355600">
              <a:spcAft>
                <a:spcPts val="600"/>
              </a:spcAft>
              <a:buBlip>
                <a:blip r:embed="rId3"/>
              </a:buBlip>
              <a:tabLst>
                <a:tab pos="174625" algn="l"/>
                <a:tab pos="623888" algn="l"/>
              </a:tabLst>
            </a:pPr>
            <a:r>
              <a:rPr lang="de-DE" sz="2400" spc="-95" dirty="0">
                <a:cs typeface="Arial"/>
              </a:rPr>
              <a:t>Wahlbriefe, die durch Beschluss zurückgewiesen werden.</a:t>
            </a:r>
          </a:p>
          <a:p>
            <a:pPr marL="1258888" lvl="1" indent="-355600">
              <a:spcAft>
                <a:spcPts val="600"/>
              </a:spcAft>
              <a:buBlip>
                <a:blip r:embed="rId3"/>
              </a:buBlip>
              <a:tabLst>
                <a:tab pos="174625" algn="l"/>
                <a:tab pos="623888" algn="l"/>
              </a:tabLst>
            </a:pPr>
            <a:r>
              <a:rPr lang="de-DE" sz="2400" spc="-95" dirty="0">
                <a:cs typeface="Arial"/>
              </a:rPr>
              <a:t>Wahlbriefe, die durch Beschluss zugelassen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21. Beschlussfassung zu Wahlbriefen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38</a:t>
            </a:fld>
            <a:endParaRPr lang="de-DE" dirty="0"/>
          </a:p>
        </p:txBody>
      </p:sp>
      <p:pic>
        <p:nvPicPr>
          <p:cNvPr id="4" name="Grafik 3">
            <a:extLst>
              <a:ext uri="{FF2B5EF4-FFF2-40B4-BE49-F238E27FC236}">
                <a16:creationId xmlns:a16="http://schemas.microsoft.com/office/drawing/2014/main" id="{8ECE5F4E-ACE0-0F84-AFA6-2043748BC5E8}"/>
              </a:ext>
              <a:ext uri="{C183D7F6-B498-43B3-948B-1728B52AA6E4}">
                <adec:decorative xmlns=""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483" y="2888959"/>
            <a:ext cx="5727107" cy="4280017"/>
          </a:xfrm>
          <a:prstGeom prst="rect">
            <a:avLst/>
          </a:prstGeom>
        </p:spPr>
      </p:pic>
    </p:spTree>
    <p:extLst>
      <p:ext uri="{BB962C8B-B14F-4D97-AF65-F5344CB8AC3E}">
        <p14:creationId xmlns:p14="http://schemas.microsoft.com/office/powerpoint/2010/main" val="5541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FDC"/>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1196085" y="2704480"/>
            <a:ext cx="829982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39</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877242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latin typeface="+mj-lt"/>
              </a:rPr>
              <a:t>1. Allgemeines</a:t>
            </a:r>
            <a:endParaRPr dirty="0">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a:t>
            </a:fld>
            <a:endParaRPr lang="de-DE" dirty="0"/>
          </a:p>
        </p:txBody>
      </p:sp>
      <p:sp>
        <p:nvSpPr>
          <p:cNvPr id="6" name="object 6"/>
          <p:cNvSpPr txBox="1"/>
          <p:nvPr/>
        </p:nvSpPr>
        <p:spPr>
          <a:xfrm>
            <a:off x="615950" y="1117600"/>
            <a:ext cx="9698189" cy="5755422"/>
          </a:xfrm>
          <a:prstGeom prst="rect">
            <a:avLst/>
          </a:prstGeom>
        </p:spPr>
        <p:txBody>
          <a:bodyPr vert="horz" wrap="square" lIns="0" tIns="0" rIns="0" bIns="0" rtlCol="0">
            <a:spAutoFit/>
          </a:bodyPr>
          <a:lstStyle/>
          <a:p>
            <a:pPr marL="355600" indent="-342900">
              <a:lnSpc>
                <a:spcPct val="100000"/>
              </a:lnSpc>
              <a:spcAft>
                <a:spcPts val="1200"/>
              </a:spcAft>
              <a:buBlip>
                <a:blip r:embed="rId4"/>
              </a:buBlip>
            </a:pPr>
            <a:r>
              <a:rPr lang="de-DE" sz="2000" spc="-95" dirty="0">
                <a:cs typeface="Arial"/>
              </a:rPr>
              <a:t>Erreichbarkeit der Gemeindeverwaltung </a:t>
            </a:r>
            <a:r>
              <a:rPr lang="de-DE" sz="2000" spc="-95" dirty="0" smtClean="0">
                <a:cs typeface="Arial"/>
              </a:rPr>
              <a:t>am Wahlwochenende</a:t>
            </a:r>
            <a:endParaRPr lang="de-DE" sz="2000" spc="-95" dirty="0">
              <a:cs typeface="Arial"/>
            </a:endParaRPr>
          </a:p>
          <a:p>
            <a:pPr marL="12700">
              <a:lnSpc>
                <a:spcPct val="100000"/>
              </a:lnSpc>
              <a:spcAft>
                <a:spcPts val="1200"/>
              </a:spcAft>
            </a:pPr>
            <a:r>
              <a:rPr lang="de-DE" sz="2000" spc="-95" dirty="0" smtClean="0">
                <a:cs typeface="Arial"/>
              </a:rPr>
              <a:t>       Christina Regner 08582/9609-11 oder 015123205929</a:t>
            </a:r>
          </a:p>
          <a:p>
            <a:pPr marL="12700">
              <a:lnSpc>
                <a:spcPct val="100000"/>
              </a:lnSpc>
              <a:spcAft>
                <a:spcPts val="1200"/>
              </a:spcAft>
            </a:pPr>
            <a:r>
              <a:rPr lang="de-DE" sz="2000" spc="-95" dirty="0" smtClean="0">
                <a:cs typeface="Arial"/>
              </a:rPr>
              <a:t>       Bruno Donaubauer 08582/9609-10 oder 015146380460</a:t>
            </a:r>
            <a:endParaRPr lang="de-DE" sz="2000" spc="-95" dirty="0">
              <a:cs typeface="Arial"/>
            </a:endParaRPr>
          </a:p>
          <a:p>
            <a:pPr marL="355600" indent="-342900">
              <a:lnSpc>
                <a:spcPct val="100000"/>
              </a:lnSpc>
              <a:spcAft>
                <a:spcPts val="1200"/>
              </a:spcAft>
              <a:buBlip>
                <a:blip r:embed="rId4"/>
              </a:buBlip>
            </a:pPr>
            <a:r>
              <a:rPr lang="de-DE" sz="2000" spc="-95" dirty="0" smtClean="0">
                <a:cs typeface="Arial"/>
              </a:rPr>
              <a:t>Wahlkreis	-   Deggendorf mit der Wahlkreisnummer 226</a:t>
            </a:r>
            <a:endParaRPr lang="de-DE" sz="2000" spc="-95" dirty="0">
              <a:cs typeface="Arial"/>
            </a:endParaRPr>
          </a:p>
          <a:p>
            <a:pPr marL="355600" indent="-342900">
              <a:lnSpc>
                <a:spcPct val="100000"/>
              </a:lnSpc>
              <a:spcAft>
                <a:spcPts val="1200"/>
              </a:spcAft>
              <a:buBlip>
                <a:blip r:embed="rId4"/>
              </a:buBlip>
            </a:pPr>
            <a:r>
              <a:rPr lang="de-DE" sz="2000" spc="-95" dirty="0">
                <a:cs typeface="Arial"/>
              </a:rPr>
              <a:t>Wahlbezirke</a:t>
            </a:r>
          </a:p>
          <a:p>
            <a:pPr marL="893763" lvl="1" indent="-355600">
              <a:spcAft>
                <a:spcPts val="1200"/>
              </a:spcAft>
              <a:buBlip>
                <a:blip r:embed="rId4"/>
              </a:buBlip>
            </a:pPr>
            <a:r>
              <a:rPr lang="de-DE" sz="2000" spc="-95" dirty="0" smtClean="0">
                <a:cs typeface="Arial"/>
              </a:rPr>
              <a:t>Allgemeine </a:t>
            </a:r>
            <a:r>
              <a:rPr lang="de-DE" sz="2000" spc="-95" dirty="0">
                <a:cs typeface="Arial"/>
              </a:rPr>
              <a:t>Wahlbezirke </a:t>
            </a:r>
          </a:p>
          <a:p>
            <a:pPr marL="538163" lvl="1">
              <a:spcAft>
                <a:spcPts val="1200"/>
              </a:spcAft>
            </a:pPr>
            <a:r>
              <a:rPr lang="de-DE" sz="2400" spc="-95" dirty="0">
                <a:cs typeface="Arial"/>
              </a:rPr>
              <a:t>		</a:t>
            </a:r>
            <a:r>
              <a:rPr lang="de-DE" spc="-95" dirty="0">
                <a:cs typeface="Arial"/>
              </a:rPr>
              <a:t>Wahlbezirk 1	Ortschaften </a:t>
            </a:r>
            <a:r>
              <a:rPr lang="de-DE" spc="-95" dirty="0" err="1">
                <a:cs typeface="Arial"/>
              </a:rPr>
              <a:t>Röhrnbach</a:t>
            </a:r>
            <a:r>
              <a:rPr lang="de-DE" spc="-95" dirty="0">
                <a:cs typeface="Arial"/>
              </a:rPr>
              <a:t>, </a:t>
            </a:r>
            <a:r>
              <a:rPr lang="de-DE" spc="-95" dirty="0" err="1">
                <a:cs typeface="Arial"/>
              </a:rPr>
              <a:t>Kaltenstein</a:t>
            </a:r>
            <a:r>
              <a:rPr lang="de-DE" spc="-95" dirty="0">
                <a:cs typeface="Arial"/>
              </a:rPr>
              <a:t>, </a:t>
            </a:r>
            <a:r>
              <a:rPr lang="de-DE" spc="-95" dirty="0" err="1">
                <a:cs typeface="Arial"/>
              </a:rPr>
              <a:t>Göttlmühle</a:t>
            </a:r>
            <a:r>
              <a:rPr lang="de-DE" spc="-95" dirty="0">
                <a:cs typeface="Arial"/>
              </a:rPr>
              <a:t>, Paulusmühle (Grund- 				und Mittelschule </a:t>
            </a:r>
            <a:r>
              <a:rPr lang="de-DE" spc="-95" dirty="0" err="1">
                <a:cs typeface="Arial"/>
              </a:rPr>
              <a:t>Röhrnbach</a:t>
            </a:r>
            <a:r>
              <a:rPr lang="de-DE" spc="-95" dirty="0">
                <a:cs typeface="Arial"/>
              </a:rPr>
              <a:t> Pausenhalle)</a:t>
            </a:r>
          </a:p>
          <a:p>
            <a:pPr marL="538163" lvl="1">
              <a:spcAft>
                <a:spcPts val="1200"/>
              </a:spcAft>
            </a:pPr>
            <a:r>
              <a:rPr lang="de-DE" spc="-95" dirty="0">
                <a:cs typeface="Arial"/>
              </a:rPr>
              <a:t>		Wahlbezirk 2	alle Ortschaften außer die der Wahlbezirke 1 und 3 (Grund- und 					Mittelschule </a:t>
            </a:r>
            <a:r>
              <a:rPr lang="de-DE" spc="-95" dirty="0" err="1">
                <a:cs typeface="Arial"/>
              </a:rPr>
              <a:t>Röhrnbach</a:t>
            </a:r>
            <a:r>
              <a:rPr lang="de-DE" spc="-95" dirty="0">
                <a:cs typeface="Arial"/>
              </a:rPr>
              <a:t> Pausenhalle)</a:t>
            </a:r>
          </a:p>
          <a:p>
            <a:pPr marL="538163" lvl="1">
              <a:spcAft>
                <a:spcPts val="1200"/>
              </a:spcAft>
            </a:pPr>
            <a:r>
              <a:rPr lang="de-DE" spc="-95" dirty="0">
                <a:cs typeface="Arial"/>
              </a:rPr>
              <a:t>		Wahlbezirk 3	Ortschaften der ehemaligen Gemeinde </a:t>
            </a:r>
            <a:r>
              <a:rPr lang="de-DE" spc="-95" dirty="0" err="1">
                <a:cs typeface="Arial"/>
              </a:rPr>
              <a:t>Kumreut</a:t>
            </a:r>
            <a:r>
              <a:rPr lang="de-DE" spc="-95" dirty="0">
                <a:cs typeface="Arial"/>
              </a:rPr>
              <a:t> </a:t>
            </a:r>
            <a:r>
              <a:rPr lang="de-DE" spc="-95" dirty="0" smtClean="0">
                <a:cs typeface="Arial"/>
              </a:rPr>
              <a:t>(Dorfgemeinschaftshaus 				</a:t>
            </a:r>
            <a:r>
              <a:rPr lang="de-DE" spc="-95" dirty="0" err="1" smtClean="0">
                <a:cs typeface="Arial"/>
              </a:rPr>
              <a:t>Kumreut</a:t>
            </a:r>
            <a:r>
              <a:rPr lang="de-DE" spc="-95" dirty="0" smtClean="0">
                <a:cs typeface="Arial"/>
              </a:rPr>
              <a:t>)</a:t>
            </a:r>
            <a:endParaRPr lang="de-DE" spc="-95" dirty="0">
              <a:cs typeface="Arial"/>
            </a:endParaRPr>
          </a:p>
          <a:p>
            <a:pPr marL="893763" lvl="1" indent="-355600">
              <a:spcAft>
                <a:spcPts val="1200"/>
              </a:spcAft>
              <a:buBlip>
                <a:blip r:embed="rId4"/>
              </a:buBlip>
            </a:pPr>
            <a:r>
              <a:rPr lang="de-DE" sz="2000" spc="-95" dirty="0" smtClean="0">
                <a:cs typeface="Arial"/>
              </a:rPr>
              <a:t>Briefwahlbezirke</a:t>
            </a:r>
          </a:p>
          <a:p>
            <a:pPr marL="538163" lvl="1">
              <a:spcAft>
                <a:spcPts val="1200"/>
              </a:spcAft>
            </a:pPr>
            <a:endParaRPr lang="de-DE" sz="2000" spc="-95" dirty="0">
              <a:cs typeface="Arial"/>
            </a:endParaRPr>
          </a:p>
        </p:txBody>
      </p:sp>
    </p:spTree>
    <p:extLst>
      <p:ext uri="{BB962C8B-B14F-4D97-AF65-F5344CB8AC3E}">
        <p14:creationId xmlns:p14="http://schemas.microsoft.com/office/powerpoint/2010/main" val="7250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FDC"/>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07803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gibt um 18.00 Uhr das Ende der Wahlzeit bekannt.</a:t>
            </a:r>
          </a:p>
          <a:p>
            <a:pPr marL="893763" lvl="1" indent="-355600">
              <a:spcAft>
                <a:spcPts val="600"/>
              </a:spcAft>
              <a:buBlip>
                <a:blip r:embed="rId3"/>
              </a:buBlip>
              <a:tabLst>
                <a:tab pos="174625" algn="l"/>
                <a:tab pos="623888" algn="l"/>
              </a:tabLst>
            </a:pPr>
            <a:r>
              <a:rPr lang="de-DE" sz="2400" spc="-95" dirty="0">
                <a:cs typeface="Arial"/>
              </a:rPr>
              <a:t>Ab der Bekanntgabe sind nur noch die Wahlberechtigten zur Stimmabgabe zuzulassen, die vor Ablauf der Wahlzeit erschienen sind und sich im Wahlraum oder aus Platzgründen davor befinden.</a:t>
            </a:r>
          </a:p>
          <a:p>
            <a:pPr marL="893763" lvl="1" indent="-355600">
              <a:spcAft>
                <a:spcPts val="600"/>
              </a:spcAft>
              <a:buBlip>
                <a:blip r:embed="rId3"/>
              </a:buBlip>
              <a:tabLst>
                <a:tab pos="174625" algn="l"/>
                <a:tab pos="623888" algn="l"/>
              </a:tabLst>
            </a:pPr>
            <a:r>
              <a:rPr lang="de-DE" sz="2400" spc="-95" dirty="0">
                <a:cs typeface="Arial"/>
              </a:rPr>
              <a:t>Der Zutritt zum Wahlraum ist so lange zu sperren, bis alle anwesenden Wähler ihre Stimme abgegeben haben.</a:t>
            </a:r>
          </a:p>
          <a:p>
            <a:pPr marL="893763" lvl="1" indent="-355600">
              <a:spcAft>
                <a:spcPts val="600"/>
              </a:spcAft>
              <a:buBlip>
                <a:blip r:embed="rId3"/>
              </a:buBlip>
              <a:tabLst>
                <a:tab pos="174625" algn="l"/>
                <a:tab pos="623888" algn="l"/>
              </a:tabLst>
            </a:pPr>
            <a:r>
              <a:rPr lang="de-DE" sz="2400" spc="-95" dirty="0">
                <a:cs typeface="Arial"/>
              </a:rPr>
              <a:t>Dabei ist immer der Grundsatz der Öffentlichkeit der Wahl zu beachten.</a:t>
            </a:r>
          </a:p>
          <a:p>
            <a:pPr marL="893763" lvl="1" indent="-355600">
              <a:spcAft>
                <a:spcPts val="600"/>
              </a:spcAft>
              <a:buBlip>
                <a:blip r:embed="rId3"/>
              </a:buBlip>
              <a:tabLst>
                <a:tab pos="174625" algn="l"/>
                <a:tab pos="623888" algn="l"/>
              </a:tabLst>
            </a:pPr>
            <a:r>
              <a:rPr lang="de-DE" sz="2400" spc="-95" dirty="0">
                <a:cs typeface="Arial"/>
              </a:rPr>
              <a:t>Der Wahlvorsteher erklärt die Wahlhandlung für geschlossen.</a:t>
            </a:r>
          </a:p>
          <a:p>
            <a:pPr marL="893763" lvl="1" indent="-355600">
              <a:spcAft>
                <a:spcPts val="600"/>
              </a:spcAft>
              <a:buBlip>
                <a:blip r:embed="rId3"/>
              </a:buBlip>
              <a:tabLst>
                <a:tab pos="174625" algn="l"/>
                <a:tab pos="623888" algn="l"/>
              </a:tabLst>
            </a:pPr>
            <a:r>
              <a:rPr lang="de-DE" sz="2400" spc="-95" dirty="0">
                <a:cs typeface="Arial"/>
              </a:rPr>
              <a:t>Er ordnet die sofortige Entfernung und Verpackung aller nicht benutzten Stimmzettel an.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22. Ende der Wahlhandlung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40</a:t>
            </a:fld>
            <a:endParaRPr lang="de-DE" dirty="0"/>
          </a:p>
        </p:txBody>
      </p:sp>
    </p:spTree>
    <p:extLst>
      <p:ext uri="{BB962C8B-B14F-4D97-AF65-F5344CB8AC3E}">
        <p14:creationId xmlns:p14="http://schemas.microsoft.com/office/powerpoint/2010/main" val="16995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81615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Feststellung des Wahlergebnisses erfolgt unmittelbar nach Abschluss </a:t>
            </a:r>
            <a:br>
              <a:rPr lang="de-DE" sz="2400" spc="-95" dirty="0">
                <a:cs typeface="Arial"/>
              </a:rPr>
            </a:br>
            <a:r>
              <a:rPr lang="de-DE" sz="2400" spc="-95" dirty="0">
                <a:cs typeface="Arial"/>
              </a:rPr>
              <a:t>der Stimmabgabe ohne Unterbrechung und ausschließlich im Wahlraum.</a:t>
            </a:r>
          </a:p>
          <a:p>
            <a:pPr marL="893763" lvl="1" indent="-355600">
              <a:spcAft>
                <a:spcPts val="600"/>
              </a:spcAft>
              <a:buBlip>
                <a:blip r:embed="rId3"/>
              </a:buBlip>
              <a:tabLst>
                <a:tab pos="174625" algn="l"/>
                <a:tab pos="623888" algn="l"/>
              </a:tabLst>
            </a:pPr>
            <a:r>
              <a:rPr lang="de-DE" sz="2400" spc="-95" dirty="0">
                <a:cs typeface="Arial"/>
              </a:rPr>
              <a:t>Die Ermittlung und die Feststellung des Wahlergebnisses sind nach wie vor öffentlich.</a:t>
            </a:r>
          </a:p>
          <a:p>
            <a:pPr marL="893763" lvl="1" indent="-355600">
              <a:spcAft>
                <a:spcPts val="600"/>
              </a:spcAft>
              <a:buBlip>
                <a:blip r:embed="rId3"/>
              </a:buBlip>
              <a:tabLst>
                <a:tab pos="174625" algn="l"/>
                <a:tab pos="623888" algn="l"/>
              </a:tabLst>
            </a:pPr>
            <a:r>
              <a:rPr lang="de-DE" sz="2400" spc="-95" dirty="0">
                <a:cs typeface="Arial"/>
              </a:rPr>
              <a:t>Der Wahlvorsteher öffnet die Wahlurne.</a:t>
            </a:r>
          </a:p>
          <a:p>
            <a:pPr marL="893763" lvl="1" indent="-355600">
              <a:spcAft>
                <a:spcPts val="600"/>
              </a:spcAft>
              <a:buBlip>
                <a:blip r:embed="rId3"/>
              </a:buBlip>
              <a:tabLst>
                <a:tab pos="174625" algn="l"/>
                <a:tab pos="623888" algn="l"/>
              </a:tabLst>
            </a:pPr>
            <a:r>
              <a:rPr lang="de-DE" sz="2400" spc="-95" dirty="0">
                <a:cs typeface="Arial"/>
              </a:rPr>
              <a:t>Der Wahlvorsteher entnimmt die Stimmzettel aus der Wahlurne und </a:t>
            </a:r>
            <a:br>
              <a:rPr lang="de-DE" sz="2400" spc="-95" dirty="0">
                <a:cs typeface="Arial"/>
              </a:rPr>
            </a:br>
            <a:r>
              <a:rPr lang="de-DE" sz="2400" spc="-95" dirty="0">
                <a:cs typeface="Arial"/>
              </a:rPr>
              <a:t>überzeugt sich, dass diese leer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23. Ermittlung des Wahlergebnisses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41</a:t>
            </a:fld>
            <a:endParaRPr lang="de-DE" dirty="0"/>
          </a:p>
        </p:txBody>
      </p:sp>
    </p:spTree>
    <p:extLst>
      <p:ext uri="{BB962C8B-B14F-4D97-AF65-F5344CB8AC3E}">
        <p14:creationId xmlns:p14="http://schemas.microsoft.com/office/powerpoint/2010/main" val="13398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832092"/>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spc="-95" dirty="0">
                <a:cs typeface="Arial"/>
              </a:rPr>
              <a:t>Es werden Arbeitsgruppen gebildet, die gleichzeitig zählen:</a:t>
            </a:r>
          </a:p>
          <a:p>
            <a:pPr marL="893763" lvl="1" indent="-355600">
              <a:spcAft>
                <a:spcPts val="600"/>
              </a:spcAft>
              <a:buBlip>
                <a:blip r:embed="rId3"/>
              </a:buBlip>
              <a:tabLst>
                <a:tab pos="174625" algn="l"/>
                <a:tab pos="623888" algn="l"/>
              </a:tabLst>
            </a:pPr>
            <a:r>
              <a:rPr lang="de-DE" sz="2400" u="sng" spc="-95" dirty="0">
                <a:cs typeface="Arial"/>
              </a:rPr>
              <a:t>Arbeitsgruppe A:</a:t>
            </a:r>
          </a:p>
          <a:p>
            <a:pPr marL="1350963" lvl="2" indent="-355600">
              <a:spcAft>
                <a:spcPts val="600"/>
              </a:spcAft>
              <a:buBlip>
                <a:blip r:embed="rId3"/>
              </a:buBlip>
              <a:tabLst>
                <a:tab pos="174625" algn="l"/>
                <a:tab pos="623888" algn="l"/>
              </a:tabLst>
            </a:pPr>
            <a:r>
              <a:rPr lang="de-DE" sz="2400" spc="-95" dirty="0">
                <a:cs typeface="Arial"/>
              </a:rPr>
              <a:t>Die Beisitzer zählen alle abgegebenen, entfalteten Stimmzettel (= Wähler).</a:t>
            </a:r>
          </a:p>
          <a:p>
            <a:pPr marL="1350963" lvl="2" indent="-355600">
              <a:spcAft>
                <a:spcPts val="600"/>
              </a:spcAft>
              <a:buBlip>
                <a:blip r:embed="rId3"/>
              </a:buBlip>
              <a:tabLst>
                <a:tab pos="174625" algn="l"/>
                <a:tab pos="623888" algn="l"/>
              </a:tabLst>
            </a:pPr>
            <a:r>
              <a:rPr lang="de-DE" sz="2400" spc="-95" dirty="0">
                <a:cs typeface="Arial"/>
              </a:rPr>
              <a:t>Die Zahl ist </a:t>
            </a:r>
            <a:r>
              <a:rPr lang="de-DE" sz="2400" spc="-95" dirty="0" smtClean="0">
                <a:cs typeface="Arial"/>
              </a:rPr>
              <a:t>in </a:t>
            </a:r>
            <a:r>
              <a:rPr lang="de-DE" sz="2400" spc="-95" dirty="0">
                <a:cs typeface="Arial"/>
              </a:rPr>
              <a:t>die Wahlniederschrift </a:t>
            </a:r>
            <a:r>
              <a:rPr lang="de-DE" sz="2400" spc="-95" dirty="0" smtClean="0">
                <a:cs typeface="Arial"/>
              </a:rPr>
              <a:t>einzutragen</a:t>
            </a:r>
            <a:r>
              <a:rPr lang="de-DE" sz="2400" spc="-95" dirty="0">
                <a:cs typeface="Arial"/>
              </a:rPr>
              <a:t>.</a:t>
            </a:r>
            <a:endParaRPr lang="de-DE" sz="2400" u="sng" spc="-95" dirty="0">
              <a:cs typeface="Arial"/>
            </a:endParaRPr>
          </a:p>
          <a:p>
            <a:pPr marL="893763" lvl="1" indent="-355600">
              <a:spcAft>
                <a:spcPts val="600"/>
              </a:spcAft>
              <a:buBlip>
                <a:blip r:embed="rId3"/>
              </a:buBlip>
              <a:tabLst>
                <a:tab pos="174625" algn="l"/>
                <a:tab pos="623888" algn="l"/>
              </a:tabLst>
            </a:pPr>
            <a:r>
              <a:rPr lang="de-DE" sz="2400" u="sng" spc="-95" dirty="0">
                <a:cs typeface="Arial"/>
              </a:rPr>
              <a:t>Arbeitsgruppe B:</a:t>
            </a:r>
          </a:p>
          <a:p>
            <a:pPr marL="1350963" lvl="2" indent="-355600">
              <a:spcAft>
                <a:spcPts val="600"/>
              </a:spcAft>
              <a:buBlip>
                <a:blip r:embed="rId3"/>
              </a:buBlip>
              <a:tabLst>
                <a:tab pos="174625" algn="l"/>
                <a:tab pos="623888" algn="l"/>
              </a:tabLst>
            </a:pPr>
            <a:r>
              <a:rPr lang="de-DE" sz="2400" spc="-95" dirty="0">
                <a:cs typeface="Arial"/>
              </a:rPr>
              <a:t>Der Schriftführer zählt die Stimmabgabevermerke im Wählerverzeichnis.</a:t>
            </a:r>
          </a:p>
          <a:p>
            <a:pPr marL="1350963" lvl="2" indent="-355600">
              <a:spcAft>
                <a:spcPts val="600"/>
              </a:spcAft>
              <a:buBlip>
                <a:blip r:embed="rId3"/>
              </a:buBlip>
              <a:tabLst>
                <a:tab pos="174625" algn="l"/>
                <a:tab pos="623888" algn="l"/>
              </a:tabLst>
            </a:pPr>
            <a:r>
              <a:rPr lang="de-DE" sz="2400" spc="-95" dirty="0">
                <a:cs typeface="Arial"/>
              </a:rPr>
              <a:t>Diese Zahl ist </a:t>
            </a:r>
            <a:r>
              <a:rPr lang="de-DE" sz="2400" spc="-95" dirty="0" smtClean="0">
                <a:cs typeface="Arial"/>
              </a:rPr>
              <a:t>in </a:t>
            </a:r>
            <a:r>
              <a:rPr lang="de-DE" sz="2400" spc="-95" dirty="0">
                <a:cs typeface="Arial"/>
              </a:rPr>
              <a:t>die Wahlniederschrift </a:t>
            </a:r>
            <a:r>
              <a:rPr lang="de-DE" sz="2400" spc="-95" dirty="0" smtClean="0">
                <a:cs typeface="Arial"/>
              </a:rPr>
              <a:t>einzutragen</a:t>
            </a:r>
            <a:r>
              <a:rPr lang="de-DE" sz="2400" spc="-95" dirty="0">
                <a:cs typeface="Arial"/>
              </a:rPr>
              <a:t>.</a:t>
            </a:r>
            <a:endParaRPr lang="de-DE" sz="2400" u="sng" spc="-95" dirty="0">
              <a:cs typeface="Arial"/>
            </a:endParaRPr>
          </a:p>
          <a:p>
            <a:pPr marL="893763" lvl="1" indent="-355600">
              <a:spcAft>
                <a:spcPts val="600"/>
              </a:spcAft>
              <a:buBlip>
                <a:blip r:embed="rId3"/>
              </a:buBlip>
              <a:tabLst>
                <a:tab pos="174625" algn="l"/>
                <a:tab pos="623888" algn="l"/>
              </a:tabLst>
            </a:pPr>
            <a:r>
              <a:rPr lang="de-DE" sz="2400" u="sng" spc="-95" dirty="0">
                <a:cs typeface="Arial"/>
              </a:rPr>
              <a:t>Arbeitsgruppe C:</a:t>
            </a:r>
          </a:p>
          <a:p>
            <a:pPr marL="1350963" lvl="2" indent="-355600">
              <a:spcAft>
                <a:spcPts val="600"/>
              </a:spcAft>
              <a:buBlip>
                <a:blip r:embed="rId3"/>
              </a:buBlip>
              <a:tabLst>
                <a:tab pos="174625" algn="l"/>
                <a:tab pos="623888" algn="l"/>
              </a:tabLst>
            </a:pPr>
            <a:r>
              <a:rPr lang="de-DE" sz="2400" spc="-95" dirty="0">
                <a:cs typeface="Arial"/>
              </a:rPr>
              <a:t>Der Wahlvorsteher zählt die eingenommenen Wahlscheine.</a:t>
            </a:r>
          </a:p>
          <a:p>
            <a:pPr marL="1350963" lvl="2" indent="-355600">
              <a:spcAft>
                <a:spcPts val="600"/>
              </a:spcAft>
              <a:buBlip>
                <a:blip r:embed="rId3"/>
              </a:buBlip>
              <a:tabLst>
                <a:tab pos="174625" algn="l"/>
                <a:tab pos="623888" algn="l"/>
              </a:tabLst>
            </a:pPr>
            <a:r>
              <a:rPr lang="de-DE" sz="2400" spc="-95" dirty="0">
                <a:cs typeface="Arial"/>
              </a:rPr>
              <a:t>Diese Zahl ist </a:t>
            </a:r>
            <a:r>
              <a:rPr lang="de-DE" sz="2400" spc="-95" dirty="0" smtClean="0">
                <a:cs typeface="Arial"/>
              </a:rPr>
              <a:t>in </a:t>
            </a:r>
            <a:r>
              <a:rPr lang="de-DE" sz="2400" spc="-95" dirty="0">
                <a:cs typeface="Arial"/>
              </a:rPr>
              <a:t>die Wahlniederschrift </a:t>
            </a:r>
            <a:r>
              <a:rPr lang="de-DE" sz="2400" spc="-95" dirty="0" smtClean="0">
                <a:cs typeface="Arial"/>
              </a:rPr>
              <a:t>einzutragen</a:t>
            </a:r>
            <a:r>
              <a:rPr lang="de-DE" sz="2400" spc="-95" dirty="0">
                <a:cs typeface="Arial"/>
              </a:rPr>
              <a:t>.</a:t>
            </a:r>
          </a:p>
          <a:p>
            <a:pPr marL="1350963" lvl="2" indent="-355600">
              <a:spcAft>
                <a:spcPts val="600"/>
              </a:spcAft>
              <a:buBlip>
                <a:blip r:embed="rId3"/>
              </a:buBlip>
              <a:tabLst>
                <a:tab pos="174625" algn="l"/>
                <a:tab pos="623888" algn="l"/>
              </a:tabLst>
            </a:pPr>
            <a:r>
              <a:rPr lang="de-DE" sz="2400" spc="-95" dirty="0">
                <a:cs typeface="Arial"/>
              </a:rPr>
              <a:t>Wahlscheine zurückgewiesener Wähler dürfen nicht mitgezählt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24. Zählen der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42</a:t>
            </a:fld>
            <a:endParaRPr lang="de-DE" dirty="0"/>
          </a:p>
        </p:txBody>
      </p:sp>
    </p:spTree>
    <p:extLst>
      <p:ext uri="{BB962C8B-B14F-4D97-AF65-F5344CB8AC3E}">
        <p14:creationId xmlns:p14="http://schemas.microsoft.com/office/powerpoint/2010/main" val="21759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447371"/>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Kontrolle in der Niederschrift:</a:t>
            </a:r>
          </a:p>
          <a:p>
            <a:pPr marL="1350963" lvl="2" indent="-355600">
              <a:spcAft>
                <a:spcPts val="600"/>
              </a:spcAft>
              <a:buBlip>
                <a:blip r:embed="rId3"/>
              </a:buBlip>
              <a:tabLst>
                <a:tab pos="174625" algn="l"/>
                <a:tab pos="623888" algn="l"/>
              </a:tabLst>
            </a:pPr>
            <a:r>
              <a:rPr lang="de-DE" sz="2400" spc="-95" dirty="0">
                <a:cs typeface="Arial"/>
              </a:rPr>
              <a:t>Die Zahl der abgegebenen Stimmzettel muss mit der Summe der Stimmabgabevermerke im Wählerverzeichnis und der Wahlscheine übereinstimmen.</a:t>
            </a:r>
          </a:p>
          <a:p>
            <a:pPr marL="1350963" lvl="2" indent="-355600">
              <a:spcAft>
                <a:spcPts val="600"/>
              </a:spcAft>
              <a:buBlip>
                <a:blip r:embed="rId3"/>
              </a:buBlip>
              <a:tabLst>
                <a:tab pos="174625" algn="l"/>
                <a:tab pos="623888" algn="l"/>
              </a:tabLst>
            </a:pPr>
            <a:r>
              <a:rPr lang="de-DE" sz="2400" spc="-95" dirty="0">
                <a:cs typeface="Arial"/>
              </a:rPr>
              <a:t>Stimmen auch nach wiederholter Zählung diese beiden Zahlen nicht überein, ist das in der Wahlniederschrift </a:t>
            </a:r>
            <a:r>
              <a:rPr lang="de-DE" sz="2400" spc="-95" dirty="0" smtClean="0">
                <a:cs typeface="Arial"/>
              </a:rPr>
              <a:t>zu </a:t>
            </a:r>
            <a:r>
              <a:rPr lang="de-DE" sz="2400" spc="-95" dirty="0">
                <a:cs typeface="Arial"/>
              </a:rPr>
              <a:t>vermerken und zu erläutern.</a:t>
            </a:r>
          </a:p>
          <a:p>
            <a:pPr marL="1350963" lvl="2"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Zahl der Wahlberechtigten:</a:t>
            </a:r>
          </a:p>
          <a:p>
            <a:pPr marL="1350963" lvl="2" indent="-355600">
              <a:spcAft>
                <a:spcPts val="600"/>
              </a:spcAft>
              <a:buBlip>
                <a:blip r:embed="rId3"/>
              </a:buBlip>
              <a:tabLst>
                <a:tab pos="174625" algn="l"/>
                <a:tab pos="623888" algn="l"/>
              </a:tabLst>
            </a:pPr>
            <a:r>
              <a:rPr lang="de-DE" sz="2400" spc="-95" dirty="0">
                <a:cs typeface="Arial"/>
              </a:rPr>
              <a:t>Die Zahl der Wahlberechtigten wird vom Schriftführer aus der Abschlussbeurkundung des Wählerverzeichnisses in die Wahlniederschrift </a:t>
            </a:r>
            <a:r>
              <a:rPr lang="de-DE" sz="2400" spc="-95" dirty="0" smtClean="0">
                <a:cs typeface="Arial"/>
              </a:rPr>
              <a:t>übertragen</a:t>
            </a:r>
            <a:r>
              <a:rPr lang="de-DE" sz="2400" spc="-95" dirty="0">
                <a:cs typeface="Arial"/>
              </a:rPr>
              <a: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24. Zählen der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43</a:t>
            </a:fld>
            <a:endParaRPr lang="de-DE" dirty="0"/>
          </a:p>
        </p:txBody>
      </p:sp>
    </p:spTree>
    <p:extLst>
      <p:ext uri="{BB962C8B-B14F-4D97-AF65-F5344CB8AC3E}">
        <p14:creationId xmlns:p14="http://schemas.microsoft.com/office/powerpoint/2010/main" val="185761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1340101" y="2848496"/>
            <a:ext cx="8011797" cy="244682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Briefwahlvorstand</a:t>
            </a:r>
          </a:p>
          <a:p>
            <a:pPr marL="12700" indent="0" algn="ctr">
              <a:spcBef>
                <a:spcPts val="600"/>
              </a:spcBef>
              <a:spcAft>
                <a:spcPts val="1200"/>
              </a:spcAft>
              <a:buNone/>
            </a:pP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44</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015350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446824"/>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Briefwahlvorstand darf mit der Ergebnisermittlung erst um 18.00 Uhr beginnen, also dem Ende der allgemeinen Wahlzeit.</a:t>
            </a:r>
          </a:p>
          <a:p>
            <a:pPr marL="893763" lvl="1" indent="-355600">
              <a:spcAft>
                <a:spcPts val="600"/>
              </a:spcAft>
              <a:buBlip>
                <a:blip r:embed="rId3"/>
              </a:buBlip>
              <a:tabLst>
                <a:tab pos="174625" algn="l"/>
                <a:tab pos="623888" algn="l"/>
              </a:tabLst>
            </a:pPr>
            <a:r>
              <a:rPr lang="de-DE" sz="2400" spc="-95" dirty="0">
                <a:cs typeface="Arial"/>
              </a:rPr>
              <a:t>Es ist immer der Grundsatz der Öffentlichkeit der Wahl zu beachten.</a:t>
            </a:r>
          </a:p>
          <a:p>
            <a:pPr marL="893763" lvl="1" indent="-355600">
              <a:spcAft>
                <a:spcPts val="600"/>
              </a:spcAft>
              <a:buBlip>
                <a:blip r:embed="rId3"/>
              </a:buBlip>
              <a:tabLst>
                <a:tab pos="174625" algn="l"/>
                <a:tab pos="623888" algn="l"/>
              </a:tabLst>
            </a:pPr>
            <a:r>
              <a:rPr lang="de-DE" sz="2400" spc="-95" dirty="0">
                <a:cs typeface="Arial"/>
              </a:rPr>
              <a:t>Der Briefwahlvorsteher öffnet die Wahlurne.</a:t>
            </a:r>
          </a:p>
          <a:p>
            <a:pPr marL="893763" lvl="1" indent="-355600">
              <a:spcAft>
                <a:spcPts val="600"/>
              </a:spcAft>
              <a:buBlip>
                <a:blip r:embed="rId3"/>
              </a:buBlip>
              <a:tabLst>
                <a:tab pos="174625" algn="l"/>
                <a:tab pos="623888" algn="l"/>
              </a:tabLst>
            </a:pPr>
            <a:r>
              <a:rPr lang="de-DE" sz="2400" spc="-95" dirty="0">
                <a:cs typeface="Arial"/>
              </a:rPr>
              <a:t>Der Briefwahlvorsteher entnimmt die weißen Stimmzettelumschläge aus der Wahlurne und überzeugt sich, dass diese leer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25. Ermittlung des Briefwahlergebnisses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45</a:t>
            </a:fld>
            <a:endParaRPr lang="de-DE" dirty="0"/>
          </a:p>
        </p:txBody>
      </p:sp>
    </p:spTree>
    <p:extLst>
      <p:ext uri="{BB962C8B-B14F-4D97-AF65-F5344CB8AC3E}">
        <p14:creationId xmlns:p14="http://schemas.microsoft.com/office/powerpoint/2010/main" val="33206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299790" y="1048296"/>
            <a:ext cx="10153128" cy="5509200"/>
          </a:xfrm>
          <a:prstGeom prst="rect">
            <a:avLst/>
          </a:prstGeom>
        </p:spPr>
        <p:txBody>
          <a:bodyPr vert="horz" wrap="square" lIns="0" tIns="0" rIns="0" bIns="0" rtlCol="0">
            <a:spAutoFit/>
          </a:bodyPr>
          <a:lstStyle/>
          <a:p>
            <a:pPr marL="80963">
              <a:spcAft>
                <a:spcPts val="600"/>
              </a:spcAft>
              <a:tabLst>
                <a:tab pos="174625" algn="l"/>
                <a:tab pos="623888" algn="l"/>
              </a:tabLst>
            </a:pPr>
            <a:r>
              <a:rPr lang="de-DE" sz="2200" spc="-95" dirty="0">
                <a:cs typeface="Arial"/>
              </a:rPr>
              <a:t>Es werden Arbeitsgruppen gebildet, die gleichzeitig zählen.</a:t>
            </a:r>
          </a:p>
          <a:p>
            <a:pPr marL="436563" indent="-355600">
              <a:spcAft>
                <a:spcPts val="600"/>
              </a:spcAft>
              <a:buBlip>
                <a:blip r:embed="rId3"/>
              </a:buBlip>
              <a:tabLst>
                <a:tab pos="174625" algn="l"/>
                <a:tab pos="623888" algn="l"/>
              </a:tabLst>
            </a:pPr>
            <a:r>
              <a:rPr lang="de-DE" sz="2200" u="sng" spc="-95" dirty="0">
                <a:cs typeface="Arial"/>
              </a:rPr>
              <a:t>Arbeitsgruppe A:</a:t>
            </a:r>
          </a:p>
          <a:p>
            <a:pPr marL="893763" lvl="1" indent="-355600">
              <a:spcAft>
                <a:spcPts val="600"/>
              </a:spcAft>
              <a:buBlip>
                <a:blip r:embed="rId3"/>
              </a:buBlip>
              <a:tabLst>
                <a:tab pos="174625" algn="l"/>
                <a:tab pos="623888" algn="l"/>
              </a:tabLst>
            </a:pPr>
            <a:r>
              <a:rPr lang="de-DE" sz="2200" spc="-95" dirty="0">
                <a:cs typeface="Arial"/>
              </a:rPr>
              <a:t>Die Beisitzer zählen alle Stimmzettelumschläge (= Wähler), ohne sie zu öffnen.</a:t>
            </a:r>
          </a:p>
          <a:p>
            <a:pPr marL="893763" lvl="1" indent="-355600">
              <a:spcAft>
                <a:spcPts val="600"/>
              </a:spcAft>
              <a:buBlip>
                <a:blip r:embed="rId3"/>
              </a:buBlip>
              <a:tabLst>
                <a:tab pos="174625" algn="l"/>
                <a:tab pos="623888" algn="l"/>
              </a:tabLst>
            </a:pPr>
            <a:r>
              <a:rPr lang="de-DE" sz="2200" spc="-95" dirty="0">
                <a:cs typeface="Arial"/>
              </a:rPr>
              <a:t>Die Zahl </a:t>
            </a:r>
            <a:r>
              <a:rPr lang="de-DE" sz="2200" spc="-95" dirty="0" smtClean="0">
                <a:cs typeface="Arial"/>
              </a:rPr>
              <a:t>ist in </a:t>
            </a:r>
            <a:r>
              <a:rPr lang="de-DE" sz="2200" spc="-95" dirty="0">
                <a:cs typeface="Arial"/>
              </a:rPr>
              <a:t>die Briefwahlniederschrift einzutragen.</a:t>
            </a:r>
          </a:p>
          <a:p>
            <a:pPr marL="436563" indent="-355600">
              <a:spcAft>
                <a:spcPts val="600"/>
              </a:spcAft>
              <a:buBlip>
                <a:blip r:embed="rId3"/>
              </a:buBlip>
              <a:tabLst>
                <a:tab pos="174625" algn="l"/>
                <a:tab pos="623888" algn="l"/>
              </a:tabLst>
            </a:pPr>
            <a:r>
              <a:rPr lang="de-DE" sz="2200" u="sng" spc="-95" dirty="0">
                <a:cs typeface="Arial"/>
              </a:rPr>
              <a:t>Arbeitsgruppe B:</a:t>
            </a:r>
          </a:p>
          <a:p>
            <a:pPr marL="893763" lvl="1" indent="-355600">
              <a:spcAft>
                <a:spcPts val="600"/>
              </a:spcAft>
              <a:buBlip>
                <a:blip r:embed="rId3"/>
              </a:buBlip>
              <a:tabLst>
                <a:tab pos="174625" algn="l"/>
                <a:tab pos="623888" algn="l"/>
              </a:tabLst>
            </a:pPr>
            <a:r>
              <a:rPr lang="de-DE" sz="2200" spc="-95" dirty="0">
                <a:cs typeface="Arial"/>
              </a:rPr>
              <a:t>Der Briefwahlvorsteher und der Schriftführer zählen die eingesammelten Wahlscheine der zugelassenen Wahlbriefe.</a:t>
            </a:r>
          </a:p>
          <a:p>
            <a:pPr marL="893763" lvl="1" indent="-355600">
              <a:spcAft>
                <a:spcPts val="600"/>
              </a:spcAft>
              <a:buBlip>
                <a:blip r:embed="rId3"/>
              </a:buBlip>
              <a:tabLst>
                <a:tab pos="174625" algn="l"/>
                <a:tab pos="623888" algn="l"/>
              </a:tabLst>
            </a:pPr>
            <a:r>
              <a:rPr lang="de-DE" sz="2200" spc="-95" dirty="0">
                <a:cs typeface="Arial"/>
              </a:rPr>
              <a:t>Diese Zahl ist </a:t>
            </a:r>
            <a:r>
              <a:rPr lang="de-DE" sz="2200" spc="-95" dirty="0" smtClean="0">
                <a:cs typeface="Arial"/>
              </a:rPr>
              <a:t>in </a:t>
            </a:r>
            <a:r>
              <a:rPr lang="de-DE" sz="2200" spc="-95" dirty="0">
                <a:cs typeface="Arial"/>
              </a:rPr>
              <a:t>die Briefwahlniederschrift einzutragen.</a:t>
            </a:r>
          </a:p>
          <a:p>
            <a:pPr marL="436563" indent="-355600">
              <a:spcAft>
                <a:spcPts val="600"/>
              </a:spcAft>
              <a:buBlip>
                <a:blip r:embed="rId3"/>
              </a:buBlip>
              <a:tabLst>
                <a:tab pos="174625" algn="l"/>
                <a:tab pos="623888" algn="l"/>
              </a:tabLst>
            </a:pPr>
            <a:endParaRPr lang="de-DE" sz="2200" spc="-95" dirty="0">
              <a:cs typeface="Arial"/>
            </a:endParaRPr>
          </a:p>
          <a:p>
            <a:pPr marL="436563" indent="-355600">
              <a:spcAft>
                <a:spcPts val="600"/>
              </a:spcAft>
              <a:buBlip>
                <a:blip r:embed="rId3"/>
              </a:buBlip>
              <a:tabLst>
                <a:tab pos="174625" algn="l"/>
                <a:tab pos="623888" algn="l"/>
              </a:tabLst>
            </a:pPr>
            <a:r>
              <a:rPr lang="de-DE" sz="2200" spc="-95" dirty="0">
                <a:cs typeface="Arial"/>
              </a:rPr>
              <a:t>Kontrolle in der Briefwahlniederschrift:</a:t>
            </a:r>
          </a:p>
          <a:p>
            <a:pPr marL="893763" lvl="1" indent="-355600">
              <a:spcAft>
                <a:spcPts val="600"/>
              </a:spcAft>
              <a:buBlip>
                <a:blip r:embed="rId3"/>
              </a:buBlip>
              <a:tabLst>
                <a:tab pos="174625" algn="l"/>
                <a:tab pos="623888" algn="l"/>
              </a:tabLst>
            </a:pPr>
            <a:r>
              <a:rPr lang="de-DE" sz="2200" spc="-95" dirty="0">
                <a:cs typeface="Arial"/>
              </a:rPr>
              <a:t>Die Zahl der Stimmzettelumschläge muss mit der Summe der Wahlscheine übereinstimmen.</a:t>
            </a:r>
          </a:p>
          <a:p>
            <a:pPr marL="893763" lvl="1" indent="-355600">
              <a:spcAft>
                <a:spcPts val="600"/>
              </a:spcAft>
              <a:buBlip>
                <a:blip r:embed="rId3"/>
              </a:buBlip>
              <a:tabLst>
                <a:tab pos="174625" algn="l"/>
                <a:tab pos="623888" algn="l"/>
              </a:tabLst>
            </a:pPr>
            <a:r>
              <a:rPr lang="de-DE" sz="2200" spc="-95" dirty="0">
                <a:cs typeface="Arial"/>
              </a:rPr>
              <a:t>Stimmen auch nach wiederholter Zählung die Zahlen nicht überein, ist das in der Briefwahlniederschrift </a:t>
            </a:r>
            <a:r>
              <a:rPr lang="de-DE" sz="2200" spc="-95" dirty="0" smtClean="0">
                <a:cs typeface="Arial"/>
              </a:rPr>
              <a:t>zu </a:t>
            </a:r>
            <a:r>
              <a:rPr lang="de-DE" sz="2200" spc="-95" dirty="0">
                <a:cs typeface="Arial"/>
              </a:rPr>
              <a:t>vermerken und zu erläutern.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26. Zählen der Stimmzettelumschläge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46</a:t>
            </a:fld>
            <a:endParaRPr lang="de-DE" dirty="0"/>
          </a:p>
        </p:txBody>
      </p:sp>
    </p:spTree>
    <p:extLst>
      <p:ext uri="{BB962C8B-B14F-4D97-AF65-F5344CB8AC3E}">
        <p14:creationId xmlns:p14="http://schemas.microsoft.com/office/powerpoint/2010/main" val="3713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47</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754659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282795" y="1048296"/>
            <a:ext cx="7572155" cy="6278642"/>
          </a:xfrm>
          <a:prstGeom prst="rect">
            <a:avLst/>
          </a:prstGeom>
        </p:spPr>
        <p:txBody>
          <a:bodyPr vert="horz" wrap="square" lIns="0" tIns="0" rIns="0" bIns="0" rtlCol="0">
            <a:spAutoFit/>
          </a:bodyPr>
          <a:lstStyle/>
          <a:p>
            <a:pPr marL="538163" lvl="1" indent="-355600">
              <a:buBlip>
                <a:blip r:embed="rId3"/>
              </a:buBlip>
              <a:tabLst>
                <a:tab pos="174625" algn="l"/>
                <a:tab pos="623888" algn="l"/>
              </a:tabLst>
            </a:pPr>
            <a:r>
              <a:rPr lang="de-DE" sz="2400" spc="-95" dirty="0">
                <a:cs typeface="Arial"/>
              </a:rPr>
              <a:t>Erst nach der vollständigen Ermittlung </a:t>
            </a:r>
            <a:br>
              <a:rPr lang="de-DE" sz="2400" spc="-95" dirty="0">
                <a:cs typeface="Arial"/>
              </a:rPr>
            </a:br>
            <a:r>
              <a:rPr lang="de-DE" sz="2400" spc="-95" dirty="0">
                <a:cs typeface="Arial"/>
              </a:rPr>
              <a:t>der Zahl der Wähler bilden mehrere </a:t>
            </a:r>
            <a:br>
              <a:rPr lang="de-DE" sz="2400" spc="-95" dirty="0">
                <a:cs typeface="Arial"/>
              </a:rPr>
            </a:br>
            <a:r>
              <a:rPr lang="de-DE" sz="2400" spc="-95" dirty="0">
                <a:cs typeface="Arial"/>
              </a:rPr>
              <a:t>vom Wahlvorsteher bestimmte </a:t>
            </a:r>
            <a:br>
              <a:rPr lang="de-DE" sz="2400" spc="-95" dirty="0">
                <a:cs typeface="Arial"/>
              </a:rPr>
            </a:br>
            <a:r>
              <a:rPr lang="de-DE" sz="2400" spc="-95" dirty="0">
                <a:cs typeface="Arial"/>
              </a:rPr>
              <a:t>Beisitzer folgende Stimmzettelstapel:</a:t>
            </a:r>
          </a:p>
          <a:p>
            <a:pPr marL="538163" lvl="1">
              <a:tabLst>
                <a:tab pos="174625" algn="l"/>
                <a:tab pos="623888" algn="l"/>
              </a:tabLst>
            </a:pPr>
            <a:endParaRPr lang="de-DE" sz="2400" spc="-95" dirty="0">
              <a:cs typeface="Arial"/>
            </a:endParaRPr>
          </a:p>
          <a:p>
            <a:pPr marL="893763" lvl="1" indent="-355600">
              <a:buBlip>
                <a:blip r:embed="rId3"/>
              </a:buBlip>
              <a:tabLst>
                <a:tab pos="174625" algn="l"/>
                <a:tab pos="623888" algn="l"/>
              </a:tabLst>
            </a:pPr>
            <a:r>
              <a:rPr lang="de-DE" sz="2400" spc="-95" dirty="0">
                <a:cs typeface="Arial"/>
              </a:rPr>
              <a:t>Stapel a: </a:t>
            </a:r>
            <a:br>
              <a:rPr lang="de-DE" sz="2400" spc="-95" dirty="0">
                <a:cs typeface="Arial"/>
              </a:rPr>
            </a:br>
            <a:r>
              <a:rPr lang="de-DE" sz="2400" spc="-95" dirty="0">
                <a:cs typeface="Arial"/>
              </a:rPr>
              <a:t>Die Stimmzettel, auf denen </a:t>
            </a:r>
            <a:br>
              <a:rPr lang="de-DE" sz="2400" spc="-95" dirty="0">
                <a:cs typeface="Arial"/>
              </a:rPr>
            </a:br>
            <a:r>
              <a:rPr lang="de-DE" sz="2400" spc="-95" dirty="0">
                <a:cs typeface="Arial"/>
              </a:rPr>
              <a:t>zweifelsfrei gültig die Erst- und </a:t>
            </a:r>
            <a:br>
              <a:rPr lang="de-DE" sz="2400" spc="-95" dirty="0">
                <a:cs typeface="Arial"/>
              </a:rPr>
            </a:br>
            <a:r>
              <a:rPr lang="de-DE" sz="2400" spc="-95" dirty="0">
                <a:cs typeface="Arial"/>
              </a:rPr>
              <a:t>die Zweitstimme für </a:t>
            </a:r>
            <a:r>
              <a:rPr lang="de-DE" sz="2400" u="sng" spc="-95" dirty="0">
                <a:cs typeface="Arial"/>
              </a:rPr>
              <a:t>dieselbe</a:t>
            </a:r>
            <a:r>
              <a:rPr lang="de-DE" sz="2400" spc="-95" dirty="0">
                <a:cs typeface="Arial"/>
              </a:rPr>
              <a:t> </a:t>
            </a:r>
            <a:br>
              <a:rPr lang="de-DE" sz="2400" spc="-95" dirty="0">
                <a:cs typeface="Arial"/>
              </a:rPr>
            </a:br>
            <a:r>
              <a:rPr lang="de-DE" sz="2400" spc="-95" dirty="0">
                <a:cs typeface="Arial"/>
              </a:rPr>
              <a:t>Partei abgegeben worden ist, </a:t>
            </a:r>
            <a:br>
              <a:rPr lang="de-DE" sz="2400" spc="-95" dirty="0">
                <a:cs typeface="Arial"/>
              </a:rPr>
            </a:br>
            <a:r>
              <a:rPr lang="de-DE" sz="2400" spc="-95" dirty="0">
                <a:cs typeface="Arial"/>
              </a:rPr>
              <a:t>d.h. keine Abweichungen oder </a:t>
            </a:r>
            <a:br>
              <a:rPr lang="de-DE" sz="2400" spc="-95" dirty="0">
                <a:cs typeface="Arial"/>
              </a:rPr>
            </a:br>
            <a:r>
              <a:rPr lang="de-DE" sz="2400" spc="-95" dirty="0">
                <a:cs typeface="Arial"/>
              </a:rPr>
              <a:t>Besonderheiten zu erkennen sind. </a:t>
            </a:r>
            <a:br>
              <a:rPr lang="de-DE" sz="2400" spc="-95" dirty="0">
                <a:cs typeface="Arial"/>
              </a:rPr>
            </a:br>
            <a:r>
              <a:rPr lang="de-DE" sz="2400" spc="-95" dirty="0">
                <a:cs typeface="Arial"/>
              </a:rPr>
              <a:t>Gültig sind alle Stimmzettel, auf </a:t>
            </a:r>
            <a:br>
              <a:rPr lang="de-DE" sz="2400" spc="-95" dirty="0">
                <a:cs typeface="Arial"/>
              </a:rPr>
            </a:br>
            <a:r>
              <a:rPr lang="de-DE" sz="2400" spc="-95" dirty="0">
                <a:cs typeface="Arial"/>
              </a:rPr>
              <a:t>denen die Wahlvorschläge durch ein </a:t>
            </a:r>
            <a:br>
              <a:rPr lang="de-DE" sz="2400" spc="-95" dirty="0">
                <a:cs typeface="Arial"/>
              </a:rPr>
            </a:br>
            <a:r>
              <a:rPr lang="de-DE" sz="2400" spc="-95" dirty="0">
                <a:cs typeface="Arial"/>
              </a:rPr>
              <a:t>Kreuz, einen Haken oder einen Strich </a:t>
            </a:r>
            <a:br>
              <a:rPr lang="de-DE" sz="2400" spc="-95" dirty="0">
                <a:cs typeface="Arial"/>
              </a:rPr>
            </a:br>
            <a:r>
              <a:rPr lang="de-DE" sz="2400" spc="-95" dirty="0">
                <a:cs typeface="Arial"/>
              </a:rPr>
              <a:t>in dem dafür vorgesehenen Kreis als gewählt markiert sind.</a:t>
            </a:r>
          </a:p>
          <a:p>
            <a:pPr marL="538163" lvl="1">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48</a:t>
            </a:fld>
            <a:endParaRPr lang="de-DE" dirty="0"/>
          </a:p>
        </p:txBody>
      </p:sp>
      <p:pic>
        <p:nvPicPr>
          <p:cNvPr id="10" name="Grafik 9">
            <a:extLst>
              <a:ext uri="{FF2B5EF4-FFF2-40B4-BE49-F238E27FC236}">
                <a16:creationId xmlns:a16="http://schemas.microsoft.com/office/drawing/2014/main" id="{D8DD5AB5-CADF-4A2B-9FDD-B6F644B48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70" b="4362"/>
          <a:stretch/>
        </p:blipFill>
        <p:spPr>
          <a:xfrm>
            <a:off x="5628382" y="1048297"/>
            <a:ext cx="4936030" cy="5464892"/>
          </a:xfrm>
          <a:prstGeom prst="rect">
            <a:avLst/>
          </a:prstGeom>
        </p:spPr>
      </p:pic>
    </p:spTree>
    <p:extLst>
      <p:ext uri="{BB962C8B-B14F-4D97-AF65-F5344CB8AC3E}">
        <p14:creationId xmlns:p14="http://schemas.microsoft.com/office/powerpoint/2010/main" val="79647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340093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b:</a:t>
            </a:r>
          </a:p>
          <a:p>
            <a:pPr marL="893763" lvl="1" indent="-355600">
              <a:spcAft>
                <a:spcPts val="600"/>
              </a:spcAft>
              <a:buBlip>
                <a:blip r:embed="rId3"/>
              </a:buBlip>
              <a:tabLst>
                <a:tab pos="174625" algn="l"/>
                <a:tab pos="623888" algn="l"/>
              </a:tabLst>
            </a:pPr>
            <a:r>
              <a:rPr lang="de-DE" sz="2400" spc="-95" dirty="0">
                <a:cs typeface="Arial"/>
              </a:rPr>
              <a:t>Die Stimmzettel, auf denen </a:t>
            </a:r>
            <a:br>
              <a:rPr lang="de-DE" sz="2400" spc="-95" dirty="0">
                <a:cs typeface="Arial"/>
              </a:rPr>
            </a:br>
            <a:r>
              <a:rPr lang="de-DE" sz="2400" spc="-95" dirty="0">
                <a:cs typeface="Arial"/>
              </a:rPr>
              <a:t>die Erst- und die Zweitstimme</a:t>
            </a:r>
            <a:br>
              <a:rPr lang="de-DE" sz="2400" spc="-95" dirty="0">
                <a:cs typeface="Arial"/>
              </a:rPr>
            </a:br>
            <a:r>
              <a:rPr lang="de-DE" sz="2400" spc="-95" dirty="0">
                <a:cs typeface="Arial"/>
              </a:rPr>
              <a:t>für </a:t>
            </a:r>
            <a:r>
              <a:rPr lang="de-DE" sz="2400" u="sng" spc="-95" dirty="0">
                <a:cs typeface="Arial"/>
              </a:rPr>
              <a:t>verschiedene</a:t>
            </a:r>
            <a:r>
              <a:rPr lang="de-DE" sz="2400" spc="-95" dirty="0">
                <a:cs typeface="Arial"/>
              </a:rPr>
              <a:t> Parteien </a:t>
            </a:r>
            <a:br>
              <a:rPr lang="de-DE" sz="2400" spc="-95" dirty="0">
                <a:cs typeface="Arial"/>
              </a:rPr>
            </a:br>
            <a:r>
              <a:rPr lang="de-DE" sz="2400" spc="-95" dirty="0">
                <a:cs typeface="Arial"/>
              </a:rPr>
              <a:t>abgegeben worden sind, </a:t>
            </a:r>
            <a:br>
              <a:rPr lang="de-DE" sz="2400" spc="-95" dirty="0">
                <a:cs typeface="Arial"/>
              </a:rPr>
            </a:br>
            <a:r>
              <a:rPr lang="de-DE" sz="2400" spc="-95" dirty="0">
                <a:cs typeface="Arial"/>
              </a:rPr>
              <a:t>oder auf denen </a:t>
            </a:r>
            <a:r>
              <a:rPr lang="de-DE" sz="2400" u="sng" spc="-95" dirty="0">
                <a:cs typeface="Arial"/>
              </a:rPr>
              <a:t>nur</a:t>
            </a:r>
            <a:r>
              <a:rPr lang="de-DE" sz="2400" spc="-95" dirty="0">
                <a:cs typeface="Arial"/>
              </a:rPr>
              <a:t> die </a:t>
            </a:r>
            <a:br>
              <a:rPr lang="de-DE" sz="2400" spc="-95" dirty="0">
                <a:cs typeface="Arial"/>
              </a:rPr>
            </a:br>
            <a:r>
              <a:rPr lang="de-DE" sz="2400" spc="-95" dirty="0">
                <a:cs typeface="Arial"/>
              </a:rPr>
              <a:t>Erst- oder </a:t>
            </a:r>
            <a:r>
              <a:rPr lang="de-DE" sz="2400" u="sng" spc="-95" dirty="0">
                <a:cs typeface="Arial"/>
              </a:rPr>
              <a:t>nur</a:t>
            </a:r>
            <a:r>
              <a:rPr lang="de-DE" sz="2400" spc="-95" dirty="0">
                <a:cs typeface="Arial"/>
              </a:rPr>
              <a:t> die Zweitstimme </a:t>
            </a:r>
            <a:br>
              <a:rPr lang="de-DE" sz="2400" spc="-95" dirty="0">
                <a:cs typeface="Arial"/>
              </a:rPr>
            </a:br>
            <a:r>
              <a:rPr lang="de-DE" sz="2400" spc="-95" dirty="0">
                <a:cs typeface="Arial"/>
              </a:rPr>
              <a:t>jeweils gültig und die andere </a:t>
            </a:r>
            <a:br>
              <a:rPr lang="de-DE" sz="2400" spc="-95" dirty="0">
                <a:cs typeface="Arial"/>
              </a:rPr>
            </a:br>
            <a:r>
              <a:rPr lang="de-DE" sz="2400" spc="-95" dirty="0">
                <a:cs typeface="Arial"/>
              </a:rPr>
              <a:t>Stimme </a:t>
            </a:r>
            <a:r>
              <a:rPr lang="de-DE" sz="2400" u="sng" spc="-95" dirty="0">
                <a:cs typeface="Arial"/>
              </a:rPr>
              <a:t>nicht abgegeben </a:t>
            </a:r>
            <a:r>
              <a:rPr lang="de-DE" sz="2400" spc="-95" dirty="0">
                <a:cs typeface="Arial"/>
              </a:rPr>
              <a:t>wurde.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49</a:t>
            </a:fld>
            <a:endParaRPr lang="de-DE" dirty="0"/>
          </a:p>
        </p:txBody>
      </p:sp>
      <p:pic>
        <p:nvPicPr>
          <p:cNvPr id="4" name="Grafik 3">
            <a:extLst>
              <a:ext uri="{FF2B5EF4-FFF2-40B4-BE49-F238E27FC236}">
                <a16:creationId xmlns:a16="http://schemas.microsoft.com/office/drawing/2014/main" id="{FCD0D06F-0939-4AC7-864B-40C617C26B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68" t="33221" r="2031" b="4362"/>
          <a:stretch/>
        </p:blipFill>
        <p:spPr>
          <a:xfrm>
            <a:off x="5111750" y="1193800"/>
            <a:ext cx="5202389" cy="5864510"/>
          </a:xfrm>
          <a:prstGeom prst="rect">
            <a:avLst/>
          </a:prstGeom>
        </p:spPr>
      </p:pic>
    </p:spTree>
    <p:extLst>
      <p:ext uri="{BB962C8B-B14F-4D97-AF65-F5344CB8AC3E}">
        <p14:creationId xmlns:p14="http://schemas.microsoft.com/office/powerpoint/2010/main" val="5809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latin typeface="+mj-lt"/>
              </a:rPr>
              <a:t>1. Allgemeines</a:t>
            </a:r>
            <a:endParaRPr dirty="0">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a:t>
            </a:fld>
            <a:endParaRPr lang="de-DE" dirty="0"/>
          </a:p>
        </p:txBody>
      </p:sp>
      <p:sp>
        <p:nvSpPr>
          <p:cNvPr id="6" name="object 6"/>
          <p:cNvSpPr txBox="1"/>
          <p:nvPr/>
        </p:nvSpPr>
        <p:spPr>
          <a:xfrm>
            <a:off x="615950" y="1117600"/>
            <a:ext cx="9836968" cy="3539430"/>
          </a:xfrm>
          <a:prstGeom prst="rect">
            <a:avLst/>
          </a:prstGeom>
        </p:spPr>
        <p:txBody>
          <a:bodyPr vert="horz" wrap="square" lIns="0" tIns="0" rIns="0" bIns="0" rtlCol="0">
            <a:spAutoFit/>
          </a:bodyPr>
          <a:lstStyle/>
          <a:p>
            <a:pPr marL="355600" indent="-342900">
              <a:lnSpc>
                <a:spcPct val="100000"/>
              </a:lnSpc>
              <a:spcAft>
                <a:spcPts val="1200"/>
              </a:spcAft>
              <a:buBlip>
                <a:blip r:embed="rId4"/>
              </a:buBlip>
            </a:pPr>
            <a:r>
              <a:rPr lang="de-DE" sz="2000" u="sng" spc="-95" dirty="0" smtClean="0">
                <a:cs typeface="Arial"/>
              </a:rPr>
              <a:t>Repräsentativer Stimmbezirk:</a:t>
            </a:r>
          </a:p>
          <a:p>
            <a:pPr marL="12700">
              <a:lnSpc>
                <a:spcPct val="100000"/>
              </a:lnSpc>
              <a:spcAft>
                <a:spcPts val="1200"/>
              </a:spcAft>
            </a:pPr>
            <a:r>
              <a:rPr lang="de-DE" sz="2000" spc="-95" dirty="0" smtClean="0">
                <a:cs typeface="Arial"/>
              </a:rPr>
              <a:t>        Hier handelt es sich um eine Abstimmung mit gekennzeichneten Stimmzettel. In dem betreffenden </a:t>
            </a:r>
          </a:p>
          <a:p>
            <a:pPr marL="12700">
              <a:lnSpc>
                <a:spcPct val="100000"/>
              </a:lnSpc>
              <a:spcAft>
                <a:spcPts val="1200"/>
              </a:spcAft>
            </a:pPr>
            <a:r>
              <a:rPr lang="de-DE" sz="2000" spc="-95" dirty="0">
                <a:cs typeface="Arial"/>
              </a:rPr>
              <a:t> </a:t>
            </a:r>
            <a:r>
              <a:rPr lang="de-DE" sz="2000" spc="-95" dirty="0" smtClean="0">
                <a:cs typeface="Arial"/>
              </a:rPr>
              <a:t>       Stimmbezirk findet eine Auszählung nach Geburtsjahresgruppen und Geschlecht statt. </a:t>
            </a:r>
          </a:p>
          <a:p>
            <a:pPr marL="12700">
              <a:lnSpc>
                <a:spcPct val="100000"/>
              </a:lnSpc>
              <a:spcAft>
                <a:spcPts val="1200"/>
              </a:spcAft>
            </a:pPr>
            <a:r>
              <a:rPr lang="de-DE" sz="2000" spc="-95">
                <a:cs typeface="Arial"/>
              </a:rPr>
              <a:t> </a:t>
            </a:r>
            <a:r>
              <a:rPr lang="de-DE" sz="2000" spc="-95" smtClean="0">
                <a:cs typeface="Arial"/>
              </a:rPr>
              <a:t>       Insgesamt </a:t>
            </a:r>
            <a:r>
              <a:rPr lang="de-DE" sz="2000" spc="-95" dirty="0" smtClean="0">
                <a:cs typeface="Arial"/>
              </a:rPr>
              <a:t>gibt es </a:t>
            </a:r>
            <a:r>
              <a:rPr lang="de-DE" sz="2000" spc="-95" smtClean="0">
                <a:cs typeface="Arial"/>
              </a:rPr>
              <a:t>12 Unterscheidungsmerkmale</a:t>
            </a:r>
            <a:r>
              <a:rPr lang="de-DE" sz="2000" spc="-95" dirty="0" smtClean="0">
                <a:cs typeface="Arial"/>
              </a:rPr>
              <a:t>. Jeder Wähler erhält entsprechend seinem </a:t>
            </a:r>
          </a:p>
          <a:p>
            <a:pPr marL="12700">
              <a:lnSpc>
                <a:spcPct val="100000"/>
              </a:lnSpc>
              <a:spcAft>
                <a:spcPts val="1200"/>
              </a:spcAft>
            </a:pPr>
            <a:r>
              <a:rPr lang="de-DE" sz="2000" spc="-95" dirty="0">
                <a:cs typeface="Arial"/>
              </a:rPr>
              <a:t> </a:t>
            </a:r>
            <a:r>
              <a:rPr lang="de-DE" sz="2000" spc="-95" dirty="0" smtClean="0">
                <a:cs typeface="Arial"/>
              </a:rPr>
              <a:t>       Geschlecht und seiner Geburtsjahrgruppe einen Stimmzettel.  Die Kennbuchstaben lauten A-M.</a:t>
            </a:r>
          </a:p>
          <a:p>
            <a:pPr marL="12700">
              <a:lnSpc>
                <a:spcPct val="100000"/>
              </a:lnSpc>
              <a:spcAft>
                <a:spcPts val="1200"/>
              </a:spcAft>
            </a:pPr>
            <a:r>
              <a:rPr lang="de-DE" sz="2000" spc="-95" dirty="0">
                <a:cs typeface="Arial"/>
              </a:rPr>
              <a:t> </a:t>
            </a:r>
            <a:r>
              <a:rPr lang="de-DE" sz="2000" spc="-95" dirty="0" smtClean="0">
                <a:cs typeface="Arial"/>
              </a:rPr>
              <a:t>       Der repräsentative Stimmbezirk im Markt </a:t>
            </a:r>
            <a:r>
              <a:rPr lang="de-DE" sz="2000" spc="-95" dirty="0" err="1" smtClean="0">
                <a:cs typeface="Arial"/>
              </a:rPr>
              <a:t>Röhrnbach</a:t>
            </a:r>
            <a:r>
              <a:rPr lang="de-DE" sz="2000" spc="-95" dirty="0" smtClean="0">
                <a:cs typeface="Arial"/>
              </a:rPr>
              <a:t> ist der Briefwahlbezirk 11.</a:t>
            </a:r>
          </a:p>
          <a:p>
            <a:pPr marL="12700">
              <a:lnSpc>
                <a:spcPct val="100000"/>
              </a:lnSpc>
              <a:spcAft>
                <a:spcPts val="1200"/>
              </a:spcAft>
            </a:pPr>
            <a:endParaRPr lang="de-DE" sz="2000" spc="-95" dirty="0" smtClean="0">
              <a:cs typeface="Arial"/>
            </a:endParaRPr>
          </a:p>
          <a:p>
            <a:pPr marL="12700">
              <a:lnSpc>
                <a:spcPct val="100000"/>
              </a:lnSpc>
              <a:spcAft>
                <a:spcPts val="1200"/>
              </a:spcAft>
            </a:pPr>
            <a:endParaRPr lang="de-DE" sz="2000" spc="-95" dirty="0">
              <a:cs typeface="Arial"/>
            </a:endParaRPr>
          </a:p>
        </p:txBody>
      </p:sp>
    </p:spTree>
    <p:extLst>
      <p:ext uri="{BB962C8B-B14F-4D97-AF65-F5344CB8AC3E}">
        <p14:creationId xmlns:p14="http://schemas.microsoft.com/office/powerpoint/2010/main" val="243095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8156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c:</a:t>
            </a:r>
          </a:p>
          <a:p>
            <a:pPr marL="893763" lvl="1" indent="-355600">
              <a:spcAft>
                <a:spcPts val="600"/>
              </a:spcAft>
              <a:buBlip>
                <a:blip r:embed="rId3"/>
              </a:buBlip>
              <a:tabLst>
                <a:tab pos="174625" algn="l"/>
                <a:tab pos="623888" algn="l"/>
              </a:tabLst>
            </a:pPr>
            <a:r>
              <a:rPr lang="de-DE" sz="2400" spc="-95" dirty="0">
                <a:cs typeface="Arial"/>
              </a:rPr>
              <a:t>Die ungekennzeichneten Stimmzettel.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50</a:t>
            </a:fld>
            <a:endParaRPr lang="de-DE" dirty="0"/>
          </a:p>
        </p:txBody>
      </p:sp>
      <p:pic>
        <p:nvPicPr>
          <p:cNvPr id="6" name="Grafik 5">
            <a:extLst>
              <a:ext uri="{FF2B5EF4-FFF2-40B4-BE49-F238E27FC236}">
                <a16:creationId xmlns:a16="http://schemas.microsoft.com/office/drawing/2014/main" id="{CEE48D4A-4BA0-44A9-B17F-9FDF292E2D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21812" r="22951" b="56041"/>
          <a:stretch/>
        </p:blipFill>
        <p:spPr>
          <a:xfrm>
            <a:off x="5818094" y="1193800"/>
            <a:ext cx="4544292" cy="2438400"/>
          </a:xfrm>
          <a:prstGeom prst="rect">
            <a:avLst/>
          </a:prstGeom>
        </p:spPr>
      </p:pic>
      <p:pic>
        <p:nvPicPr>
          <p:cNvPr id="9" name="Grafik 8">
            <a:extLst>
              <a:ext uri="{FF2B5EF4-FFF2-40B4-BE49-F238E27FC236}">
                <a16:creationId xmlns:a16="http://schemas.microsoft.com/office/drawing/2014/main" id="{26D1B12E-E490-46B4-8511-C956867295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57047" r="24374" b="20805"/>
          <a:stretch/>
        </p:blipFill>
        <p:spPr>
          <a:xfrm>
            <a:off x="5818094" y="4691112"/>
            <a:ext cx="4447798" cy="2446288"/>
          </a:xfrm>
          <a:prstGeom prst="rect">
            <a:avLst/>
          </a:prstGeom>
        </p:spPr>
      </p:pic>
      <p:sp>
        <p:nvSpPr>
          <p:cNvPr id="10" name="object 6">
            <a:extLst>
              <a:ext uri="{FF2B5EF4-FFF2-40B4-BE49-F238E27FC236}">
                <a16:creationId xmlns:a16="http://schemas.microsoft.com/office/drawing/2014/main" id="{2383C482-313D-411D-BF70-B3B77FDEF4AC}"/>
              </a:ext>
            </a:extLst>
          </p:cNvPr>
          <p:cNvSpPr txBox="1"/>
          <p:nvPr/>
        </p:nvSpPr>
        <p:spPr>
          <a:xfrm>
            <a:off x="360000" y="3770764"/>
            <a:ext cx="9954139" cy="8156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d:</a:t>
            </a:r>
          </a:p>
          <a:p>
            <a:pPr marL="893763" lvl="1" indent="-355600">
              <a:spcAft>
                <a:spcPts val="600"/>
              </a:spcAft>
              <a:buBlip>
                <a:blip r:embed="rId3"/>
              </a:buBlip>
              <a:tabLst>
                <a:tab pos="174625" algn="l"/>
                <a:tab pos="623888" algn="l"/>
              </a:tabLst>
            </a:pPr>
            <a:r>
              <a:rPr lang="de-DE" sz="2400" spc="-95" dirty="0">
                <a:cs typeface="Arial"/>
              </a:rPr>
              <a:t>Die Stimmzettel, die Anlass zu Bedenken geben.</a:t>
            </a:r>
          </a:p>
        </p:txBody>
      </p:sp>
    </p:spTree>
    <p:extLst>
      <p:ext uri="{BB962C8B-B14F-4D97-AF65-F5344CB8AC3E}">
        <p14:creationId xmlns:p14="http://schemas.microsoft.com/office/powerpoint/2010/main" val="126511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10" grpId="0" uiExpand="1"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244682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Sortierung zunächst nur nach Stimmzetteln mit zweifelsfrei gültigen Stimmabgaben (Stapel a und b) und</a:t>
            </a:r>
          </a:p>
          <a:p>
            <a:pPr marL="436563" indent="-355600">
              <a:spcAft>
                <a:spcPts val="600"/>
              </a:spcAft>
              <a:buBlip>
                <a:blip r:embed="rId3"/>
              </a:buBlip>
              <a:tabLst>
                <a:tab pos="174625" algn="l"/>
                <a:tab pos="623888" algn="l"/>
              </a:tabLst>
            </a:pPr>
            <a:r>
              <a:rPr lang="de-DE" sz="2400" spc="-95" dirty="0">
                <a:cs typeface="Arial"/>
              </a:rPr>
              <a:t>ungekennzeichneten Stimmzetteln (Stapel c).</a:t>
            </a:r>
          </a:p>
          <a:p>
            <a:pPr marL="436563" indent="-355600">
              <a:spcAft>
                <a:spcPts val="600"/>
              </a:spcAft>
              <a:buBlip>
                <a:blip r:embed="rId3"/>
              </a:buBlip>
              <a:tabLst>
                <a:tab pos="174625" algn="l"/>
                <a:tab pos="623888" algn="l"/>
              </a:tabLst>
            </a:pPr>
            <a:r>
              <a:rPr lang="de-DE" sz="2400" spc="-95" dirty="0">
                <a:cs typeface="Arial"/>
              </a:rPr>
              <a:t>Alle anderen Stimmzettel geben Anlass zu Bedenken (Stapel d).</a:t>
            </a:r>
          </a:p>
          <a:p>
            <a:pPr marL="436563" indent="-355600">
              <a:spcAft>
                <a:spcPts val="600"/>
              </a:spcAft>
              <a:buBlip>
                <a:blip r:embed="rId3"/>
              </a:buBlip>
              <a:tabLst>
                <a:tab pos="174625" algn="l"/>
                <a:tab pos="623888" algn="l"/>
              </a:tabLst>
            </a:pPr>
            <a:r>
              <a:rPr lang="de-DE" sz="2400" spc="-95" dirty="0">
                <a:cs typeface="Arial"/>
              </a:rPr>
              <a:t>Auch die „eindeutig“ ungültigen Stimmzettel gehören zu den Stimmzetteln, </a:t>
            </a:r>
            <a:br>
              <a:rPr lang="de-DE" sz="2400" spc="-95" dirty="0">
                <a:cs typeface="Arial"/>
              </a:rPr>
            </a:br>
            <a:r>
              <a:rPr lang="de-DE" sz="2400" spc="-95" dirty="0">
                <a:cs typeface="Arial"/>
              </a:rPr>
              <a:t>die Anlass zu Bedenken geben (Ausnahme: ungekennzeichnete Stimmzettel).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51</a:t>
            </a:fld>
            <a:endParaRPr lang="de-DE" dirty="0"/>
          </a:p>
        </p:txBody>
      </p:sp>
      <p:pic>
        <p:nvPicPr>
          <p:cNvPr id="6" name="Grafik 5">
            <a:extLst>
              <a:ext uri="{FF2B5EF4-FFF2-40B4-BE49-F238E27FC236}">
                <a16:creationId xmlns:a16="http://schemas.microsoft.com/office/drawing/2014/main" id="{6D4F1E66-DF77-4A95-95D3-6AF3F3A41D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70" b="4362"/>
          <a:stretch/>
        </p:blipFill>
        <p:spPr>
          <a:xfrm>
            <a:off x="1377950" y="3708400"/>
            <a:ext cx="3097160" cy="3429000"/>
          </a:xfrm>
          <a:prstGeom prst="rect">
            <a:avLst/>
          </a:prstGeom>
        </p:spPr>
      </p:pic>
      <p:pic>
        <p:nvPicPr>
          <p:cNvPr id="8" name="Grafik 7">
            <a:extLst>
              <a:ext uri="{FF2B5EF4-FFF2-40B4-BE49-F238E27FC236}">
                <a16:creationId xmlns:a16="http://schemas.microsoft.com/office/drawing/2014/main" id="{D0FE77E9-3A99-42B9-96D7-EF1775EFBC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68" t="33221" r="2031" b="4362"/>
          <a:stretch/>
        </p:blipFill>
        <p:spPr>
          <a:xfrm>
            <a:off x="4445900" y="3708400"/>
            <a:ext cx="3041856" cy="3429000"/>
          </a:xfrm>
          <a:prstGeom prst="rect">
            <a:avLst/>
          </a:prstGeom>
        </p:spPr>
      </p:pic>
      <p:pic>
        <p:nvPicPr>
          <p:cNvPr id="9" name="Grafik 8">
            <a:extLst>
              <a:ext uri="{FF2B5EF4-FFF2-40B4-BE49-F238E27FC236}">
                <a16:creationId xmlns:a16="http://schemas.microsoft.com/office/drawing/2014/main" id="{43D218FD-8EEF-4673-BF94-DE6D685D17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680" t="21812" r="22951" b="56041"/>
          <a:stretch/>
        </p:blipFill>
        <p:spPr>
          <a:xfrm>
            <a:off x="7473786" y="3967695"/>
            <a:ext cx="2265079" cy="1215408"/>
          </a:xfrm>
          <a:prstGeom prst="rect">
            <a:avLst/>
          </a:prstGeom>
        </p:spPr>
      </p:pic>
      <p:pic>
        <p:nvPicPr>
          <p:cNvPr id="10" name="Grafik 9">
            <a:extLst>
              <a:ext uri="{FF2B5EF4-FFF2-40B4-BE49-F238E27FC236}">
                <a16:creationId xmlns:a16="http://schemas.microsoft.com/office/drawing/2014/main" id="{081095C0-16AF-4A7F-B68C-C58A4C7414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680" t="57047" r="24374" b="20805"/>
          <a:stretch/>
        </p:blipFill>
        <p:spPr>
          <a:xfrm>
            <a:off x="7927314" y="5523775"/>
            <a:ext cx="2314459" cy="1272952"/>
          </a:xfrm>
          <a:prstGeom prst="rect">
            <a:avLst/>
          </a:prstGeom>
        </p:spPr>
      </p:pic>
    </p:spTree>
    <p:extLst>
      <p:ext uri="{BB962C8B-B14F-4D97-AF65-F5344CB8AC3E}">
        <p14:creationId xmlns:p14="http://schemas.microsoft.com/office/powerpoint/2010/main" val="296443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81BE7829-17A1-4013-A06D-078FD9B96A9E}"/>
              </a:ext>
            </a:extLst>
          </p:cNvPr>
          <p:cNvSpPr txBox="1"/>
          <p:nvPr/>
        </p:nvSpPr>
        <p:spPr>
          <a:xfrm>
            <a:off x="548526" y="1192312"/>
            <a:ext cx="9774389" cy="5909310"/>
          </a:xfrm>
          <a:prstGeom prst="rect">
            <a:avLst/>
          </a:prstGeom>
        </p:spPr>
        <p:txBody>
          <a:bodyPr vert="horz" wrap="square" lIns="0" tIns="0" rIns="0" bIns="0" rtlCol="0">
            <a:spAutoFit/>
          </a:bodyPr>
          <a:lstStyle/>
          <a:p>
            <a:pPr marL="436563" indent="-355600">
              <a:buBlip>
                <a:blip r:embed="rId3"/>
              </a:buBlip>
              <a:tabLst>
                <a:tab pos="174625" algn="l"/>
                <a:tab pos="623888" algn="l"/>
              </a:tabLst>
            </a:pPr>
            <a:r>
              <a:rPr lang="de-DE" sz="2400" spc="-95" dirty="0">
                <a:cs typeface="Arial"/>
              </a:rPr>
              <a:t>Es ist zu beachten, dass ein Stimmzettel erst dann als ungültig gewertet werden kann, wenn sich der Wahlvorstand mit dem Stimmzettel befasst und darüber entsprechend abgestimmt hat.</a:t>
            </a:r>
          </a:p>
          <a:p>
            <a:pPr marL="80963">
              <a:tabLst>
                <a:tab pos="174625" algn="l"/>
                <a:tab pos="623888" algn="l"/>
              </a:tabLst>
            </a:pPr>
            <a:endParaRPr lang="de-DE" sz="2400" spc="-95" dirty="0">
              <a:cs typeface="Arial"/>
            </a:endParaRPr>
          </a:p>
          <a:p>
            <a:pPr marL="436563" indent="-355600">
              <a:buBlip>
                <a:blip r:embed="rId3"/>
              </a:buBlip>
              <a:tabLst>
                <a:tab pos="174625" algn="l"/>
                <a:tab pos="623888" algn="l"/>
              </a:tabLst>
            </a:pPr>
            <a:r>
              <a:rPr lang="de-DE" sz="2400" spc="-95" dirty="0">
                <a:cs typeface="Arial"/>
              </a:rPr>
              <a:t>Prüfung der Stimmzettel mit gültigen </a:t>
            </a:r>
            <a:br>
              <a:rPr lang="de-DE" sz="2400" spc="-95" dirty="0">
                <a:cs typeface="Arial"/>
              </a:rPr>
            </a:br>
            <a:r>
              <a:rPr lang="de-DE" sz="2400" spc="-95" dirty="0">
                <a:cs typeface="Arial"/>
              </a:rPr>
              <a:t>Stimmen </a:t>
            </a:r>
            <a:r>
              <a:rPr lang="de-DE" sz="2400" spc="-95" dirty="0">
                <a:solidFill>
                  <a:srgbClr val="FF0000"/>
                </a:solidFill>
                <a:cs typeface="Arial"/>
              </a:rPr>
              <a:t>(Stapel a)</a:t>
            </a:r>
          </a:p>
          <a:p>
            <a:pPr marL="893763" lvl="1" indent="-355600">
              <a:buBlip>
                <a:blip r:embed="rId3"/>
              </a:buBlip>
              <a:tabLst>
                <a:tab pos="174625" algn="l"/>
                <a:tab pos="623888" algn="l"/>
              </a:tabLst>
            </a:pPr>
            <a:r>
              <a:rPr lang="de-DE" sz="2400" spc="-95" dirty="0">
                <a:cs typeface="Arial"/>
              </a:rPr>
              <a:t>Der Wahlvorsteher und sein Stellvertreter </a:t>
            </a:r>
            <a:br>
              <a:rPr lang="de-DE" sz="2400" spc="-95" dirty="0">
                <a:cs typeface="Arial"/>
              </a:rPr>
            </a:br>
            <a:r>
              <a:rPr lang="de-DE" sz="2400" spc="-95" dirty="0">
                <a:cs typeface="Arial"/>
              </a:rPr>
              <a:t>erhalten die nach Wahlvorschlägen getrennten </a:t>
            </a:r>
            <a:br>
              <a:rPr lang="de-DE" sz="2400" spc="-95" dirty="0">
                <a:cs typeface="Arial"/>
              </a:rPr>
            </a:br>
            <a:r>
              <a:rPr lang="de-DE" sz="2400" spc="-95" dirty="0">
                <a:cs typeface="Arial"/>
              </a:rPr>
              <a:t>Stapel in der Reihenfolge der Landeslisten.</a:t>
            </a:r>
          </a:p>
          <a:p>
            <a:pPr marL="893763" lvl="1" indent="-355600">
              <a:buBlip>
                <a:blip r:embed="rId3"/>
              </a:buBlip>
              <a:tabLst>
                <a:tab pos="174625" algn="l"/>
                <a:tab pos="623888" algn="l"/>
              </a:tabLst>
            </a:pPr>
            <a:r>
              <a:rPr lang="de-DE" sz="2400" spc="-95" dirty="0">
                <a:cs typeface="Arial"/>
              </a:rPr>
              <a:t>Sie prüfen, ob auf den Stimmzetteln eines </a:t>
            </a:r>
            <a:br>
              <a:rPr lang="de-DE" sz="2400" spc="-95" dirty="0">
                <a:cs typeface="Arial"/>
              </a:rPr>
            </a:br>
            <a:r>
              <a:rPr lang="de-DE" sz="2400" spc="-95" dirty="0">
                <a:cs typeface="Arial"/>
              </a:rPr>
              <a:t>jeden Stapels die gleichen Wahlvorschläge </a:t>
            </a:r>
            <a:br>
              <a:rPr lang="de-DE" sz="2400" spc="-95" dirty="0">
                <a:cs typeface="Arial"/>
              </a:rPr>
            </a:br>
            <a:r>
              <a:rPr lang="de-DE" sz="2400" spc="-95" dirty="0">
                <a:cs typeface="Arial"/>
              </a:rPr>
              <a:t>gekennzeichnet 	sind und sagen zu jedem </a:t>
            </a:r>
            <a:br>
              <a:rPr lang="de-DE" sz="2400" spc="-95" dirty="0">
                <a:cs typeface="Arial"/>
              </a:rPr>
            </a:br>
            <a:r>
              <a:rPr lang="de-DE" sz="2400" spc="-95" dirty="0">
                <a:cs typeface="Arial"/>
              </a:rPr>
              <a:t>Stapel laut an, für welchen Wahlvorschlag die </a:t>
            </a:r>
            <a:br>
              <a:rPr lang="de-DE" sz="2400" spc="-95" dirty="0">
                <a:cs typeface="Arial"/>
              </a:rPr>
            </a:br>
            <a:r>
              <a:rPr lang="de-DE" sz="2400" spc="-95" dirty="0">
                <a:cs typeface="Arial"/>
              </a:rPr>
              <a:t>Stimme vergeben wurde.</a:t>
            </a:r>
          </a:p>
          <a:p>
            <a:pPr marL="893763" lvl="1" indent="-355600">
              <a:spcAft>
                <a:spcPts val="600"/>
              </a:spcAft>
              <a:buBlip>
                <a:blip r:embed="rId3"/>
              </a:buBlip>
              <a:tabLst>
                <a:tab pos="174625" algn="l"/>
                <a:tab pos="623888" algn="l"/>
              </a:tabLst>
            </a:pPr>
            <a:r>
              <a:rPr lang="de-DE" sz="2400" spc="-95" dirty="0">
                <a:cs typeface="Arial"/>
              </a:rPr>
              <a:t>Gibt dabei ein Stimmzettel Anlass zu Bedenken, </a:t>
            </a:r>
            <a:br>
              <a:rPr lang="de-DE" sz="2400" spc="-95" dirty="0">
                <a:cs typeface="Arial"/>
              </a:rPr>
            </a:br>
            <a:r>
              <a:rPr lang="de-DE" sz="2400" spc="-95" dirty="0">
                <a:cs typeface="Arial"/>
              </a:rPr>
              <a:t>kommt er zu dem ausgesonderten Stapel (Stapel d).</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52</a:t>
            </a:fld>
            <a:endParaRPr lang="de-DE" dirty="0"/>
          </a:p>
        </p:txBody>
      </p:sp>
      <p:pic>
        <p:nvPicPr>
          <p:cNvPr id="11" name="Grafik 10">
            <a:extLst>
              <a:ext uri="{FF2B5EF4-FFF2-40B4-BE49-F238E27FC236}">
                <a16:creationId xmlns:a16="http://schemas.microsoft.com/office/drawing/2014/main" id="{99CBE95F-0891-4D56-955A-47D67F3F0E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57047" r="24374" b="20805"/>
          <a:stretch/>
        </p:blipFill>
        <p:spPr>
          <a:xfrm>
            <a:off x="7697369" y="6120113"/>
            <a:ext cx="2314459" cy="1272952"/>
          </a:xfrm>
          <a:prstGeom prst="rect">
            <a:avLst/>
          </a:prstGeom>
        </p:spPr>
      </p:pic>
      <p:pic>
        <p:nvPicPr>
          <p:cNvPr id="8" name="Grafik 7">
            <a:extLst>
              <a:ext uri="{FF2B5EF4-FFF2-40B4-BE49-F238E27FC236}">
                <a16:creationId xmlns:a16="http://schemas.microsoft.com/office/drawing/2014/main" id="{CC396FD3-0EEB-49D4-A93F-52D7ACE930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07" t="33221" r="1770" b="4362"/>
          <a:stretch/>
        </p:blipFill>
        <p:spPr>
          <a:xfrm>
            <a:off x="6780510" y="2023984"/>
            <a:ext cx="3352800" cy="3712030"/>
          </a:xfrm>
          <a:prstGeom prst="rect">
            <a:avLst/>
          </a:prstGeom>
        </p:spPr>
      </p:pic>
    </p:spTree>
    <p:extLst>
      <p:ext uri="{BB962C8B-B14F-4D97-AF65-F5344CB8AC3E}">
        <p14:creationId xmlns:p14="http://schemas.microsoft.com/office/powerpoint/2010/main" val="24704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7858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Prüfung der ungekennzeichneten Stimmzettel (Stapel c):</a:t>
            </a:r>
          </a:p>
          <a:p>
            <a:pPr marL="893763" lvl="1" indent="-355600">
              <a:spcAft>
                <a:spcPts val="600"/>
              </a:spcAft>
              <a:buBlip>
                <a:blip r:embed="rId3"/>
              </a:buBlip>
              <a:tabLst>
                <a:tab pos="174625" algn="l"/>
                <a:tab pos="623888" algn="l"/>
              </a:tabLst>
            </a:pPr>
            <a:r>
              <a:rPr lang="de-DE" sz="2400" spc="-95" dirty="0">
                <a:cs typeface="Arial"/>
              </a:rPr>
              <a:t>Der Wahlvorsteher erhält den Stapel c.</a:t>
            </a:r>
          </a:p>
          <a:p>
            <a:pPr marL="893763" lvl="1" indent="-355600">
              <a:spcAft>
                <a:spcPts val="600"/>
              </a:spcAft>
              <a:buBlip>
                <a:blip r:embed="rId3"/>
              </a:buBlip>
              <a:tabLst>
                <a:tab pos="174625" algn="l"/>
                <a:tab pos="623888" algn="l"/>
              </a:tabLst>
            </a:pPr>
            <a:r>
              <a:rPr lang="de-DE" sz="2400" spc="-95" dirty="0">
                <a:cs typeface="Arial"/>
              </a:rPr>
              <a:t>Er prüft jeden Stimmzettel und sagt dann an, dass beide Stimmen </a:t>
            </a:r>
            <a:br>
              <a:rPr lang="de-DE" sz="2400" spc="-95" dirty="0">
                <a:cs typeface="Arial"/>
              </a:rPr>
            </a:br>
            <a:r>
              <a:rPr lang="de-DE" sz="2400" spc="-95" dirty="0">
                <a:cs typeface="Arial"/>
              </a:rPr>
              <a:t>(Erst- und Zweitstimme) ungültig sind.</a:t>
            </a:r>
          </a:p>
          <a:p>
            <a:pPr marL="893763" lvl="1" indent="-355600">
              <a:spcAft>
                <a:spcPts val="600"/>
              </a:spcAft>
              <a:buBlip>
                <a:blip r:embed="rId3"/>
              </a:buBlip>
              <a:tabLst>
                <a:tab pos="174625" algn="l"/>
                <a:tab pos="623888" algn="l"/>
              </a:tabLst>
            </a:pPr>
            <a:r>
              <a:rPr lang="de-DE" sz="2400" spc="-95" dirty="0">
                <a:cs typeface="Arial"/>
              </a:rPr>
              <a:t>Über diese ungekennzeichneten Stimmzettel muss der Wahlvorstand keinen Beschluss fassen.</a:t>
            </a:r>
          </a:p>
          <a:p>
            <a:pPr marL="893763" lvl="1" indent="-355600">
              <a:spcAft>
                <a:spcPts val="600"/>
              </a:spcAft>
              <a:buBlip>
                <a:blip r:embed="rId3"/>
              </a:buBlip>
              <a:tabLst>
                <a:tab pos="174625" algn="l"/>
                <a:tab pos="623888" algn="l"/>
              </a:tabLst>
            </a:pPr>
            <a:endParaRPr lang="de-DE" sz="2400" spc="-95" dirty="0">
              <a:cs typeface="Arial"/>
            </a:endParaRPr>
          </a:p>
          <a:p>
            <a:pPr marL="436563" indent="-355600">
              <a:spcAft>
                <a:spcPts val="600"/>
              </a:spcAft>
              <a:buBlip>
                <a:blip r:embed="rId3"/>
              </a:buBlip>
              <a:tabLst>
                <a:tab pos="174625" algn="l"/>
                <a:tab pos="623888" algn="l"/>
              </a:tabLst>
            </a:pPr>
            <a:r>
              <a:rPr lang="de-DE" sz="2400" spc="-95" dirty="0">
                <a:cs typeface="Arial"/>
              </a:rPr>
              <a:t>Zählung der gültigen Stimmen aus Stapel a und </a:t>
            </a:r>
            <a:br>
              <a:rPr lang="de-DE" sz="2400" spc="-95" dirty="0">
                <a:cs typeface="Arial"/>
              </a:rPr>
            </a:br>
            <a:r>
              <a:rPr lang="de-DE" sz="2400" spc="-95" dirty="0">
                <a:cs typeface="Arial"/>
              </a:rPr>
              <a:t>der ungültigen Stimmen aus Stapel c:</a:t>
            </a:r>
          </a:p>
          <a:p>
            <a:pPr marL="893763" lvl="1" indent="-355600">
              <a:spcAft>
                <a:spcPts val="600"/>
              </a:spcAft>
              <a:buBlip>
                <a:blip r:embed="rId3"/>
              </a:buBlip>
              <a:tabLst>
                <a:tab pos="174625" algn="l"/>
                <a:tab pos="623888" algn="l"/>
              </a:tabLst>
            </a:pPr>
            <a:r>
              <a:rPr lang="de-DE" sz="2400" spc="-95" dirty="0">
                <a:cs typeface="Arial"/>
              </a:rPr>
              <a:t>Die Stapel a und c werden von je zwei Beisitzern unter gegenseitiger Kontrolle durchgezählt. Stimmen die Zählungen der beiden Beisitzer für die einzelnen Stapel nicht überein, haben sie den betreffenden Zählvorgang erneut nacheinander bis zur Übereinstimmung zu wiederholen.</a:t>
            </a:r>
          </a:p>
          <a:p>
            <a:pPr marL="893763" lvl="1" indent="-355600">
              <a:spcAft>
                <a:spcPts val="600"/>
              </a:spcAft>
              <a:buBlip>
                <a:blip r:embed="rId3"/>
              </a:buBlip>
              <a:tabLst>
                <a:tab pos="174625" algn="l"/>
                <a:tab pos="623888" algn="l"/>
              </a:tabLst>
            </a:pPr>
            <a:r>
              <a:rPr lang="de-DE" sz="2400" spc="-95" dirty="0">
                <a:cs typeface="Arial"/>
              </a:rPr>
              <a:t>Die ermittelten Zahlen sind die abgegebenen gültigen Erst- und Zweitstimmen sowie die ungültigen, da nicht gekennzeichneten Erst- und Zweitstimmen.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53</a:t>
            </a:fld>
            <a:endParaRPr lang="de-DE" dirty="0"/>
          </a:p>
        </p:txBody>
      </p:sp>
    </p:spTree>
    <p:extLst>
      <p:ext uri="{BB962C8B-B14F-4D97-AF65-F5344CB8AC3E}">
        <p14:creationId xmlns:p14="http://schemas.microsoft.com/office/powerpoint/2010/main" val="34822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Briefwahlvorstand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54</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354873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693866"/>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spc="-95" dirty="0">
                <a:cs typeface="Arial"/>
              </a:rPr>
              <a:t>Erst nach der vollständigen Ermittlung der Zahl der Wähler öffnen mehrere vom Briefwahlvorsteher bestimmte Beisitzer die Stimmzettelumschläge, entnehmen die Stimmzettel und bilden folgende Stapel, die sie jeweils unter Aufsicht behalten:</a:t>
            </a:r>
          </a:p>
          <a:p>
            <a:pPr marL="80963">
              <a:spcAft>
                <a:spcPts val="600"/>
              </a:spcAft>
              <a:tabLst>
                <a:tab pos="174625" algn="l"/>
                <a:tab pos="623888" algn="l"/>
              </a:tabLst>
            </a:pPr>
            <a:endParaRPr lang="de-DE" sz="2400" spc="-95" dirty="0">
              <a:cs typeface="Arial"/>
            </a:endParaRPr>
          </a:p>
          <a:p>
            <a:pPr marL="893763" lvl="1" indent="-355600">
              <a:buBlip>
                <a:blip r:embed="rId3"/>
              </a:buBlip>
              <a:tabLst>
                <a:tab pos="174625" algn="l"/>
                <a:tab pos="623888" algn="l"/>
              </a:tabLst>
            </a:pPr>
            <a:r>
              <a:rPr lang="de-DE" sz="2400" spc="-95" dirty="0">
                <a:cs typeface="Arial"/>
              </a:rPr>
              <a:t>Stapel a:</a:t>
            </a:r>
            <a:br>
              <a:rPr lang="de-DE" sz="2400" spc="-95" dirty="0">
                <a:cs typeface="Arial"/>
              </a:rPr>
            </a:br>
            <a:r>
              <a:rPr lang="de-DE" sz="2400" spc="-95" dirty="0">
                <a:solidFill>
                  <a:prstClr val="black"/>
                </a:solidFill>
                <a:cs typeface="Arial"/>
              </a:rPr>
              <a:t>Die Stimmzettel, auf denen zweifelsfrei </a:t>
            </a:r>
            <a:br>
              <a:rPr lang="de-DE" sz="2400" spc="-95" dirty="0">
                <a:solidFill>
                  <a:prstClr val="black"/>
                </a:solidFill>
                <a:cs typeface="Arial"/>
              </a:rPr>
            </a:br>
            <a:r>
              <a:rPr lang="de-DE" sz="2400" spc="-95" dirty="0">
                <a:solidFill>
                  <a:prstClr val="black"/>
                </a:solidFill>
                <a:cs typeface="Arial"/>
              </a:rPr>
              <a:t>gültig die Erst- und die Zweitstimme </a:t>
            </a:r>
            <a:br>
              <a:rPr lang="de-DE" sz="2400" spc="-95" dirty="0">
                <a:solidFill>
                  <a:prstClr val="black"/>
                </a:solidFill>
                <a:cs typeface="Arial"/>
              </a:rPr>
            </a:br>
            <a:r>
              <a:rPr lang="de-DE" sz="2400" spc="-95" dirty="0">
                <a:solidFill>
                  <a:prstClr val="black"/>
                </a:solidFill>
                <a:cs typeface="Arial"/>
              </a:rPr>
              <a:t>für </a:t>
            </a:r>
            <a:r>
              <a:rPr lang="de-DE" sz="2400" u="sng" spc="-95" dirty="0">
                <a:solidFill>
                  <a:prstClr val="black"/>
                </a:solidFill>
                <a:cs typeface="Arial"/>
              </a:rPr>
              <a:t>dieselbe</a:t>
            </a:r>
            <a:r>
              <a:rPr lang="de-DE" sz="2400" spc="-95" dirty="0">
                <a:solidFill>
                  <a:prstClr val="black"/>
                </a:solidFill>
                <a:cs typeface="Arial"/>
              </a:rPr>
              <a:t> Partei abgegeben</a:t>
            </a:r>
            <a:br>
              <a:rPr lang="de-DE" sz="2400" spc="-95" dirty="0">
                <a:solidFill>
                  <a:prstClr val="black"/>
                </a:solidFill>
                <a:cs typeface="Arial"/>
              </a:rPr>
            </a:br>
            <a:r>
              <a:rPr lang="de-DE" sz="2400" spc="-95" dirty="0">
                <a:solidFill>
                  <a:prstClr val="black"/>
                </a:solidFill>
                <a:cs typeface="Arial"/>
              </a:rPr>
              <a:t>	worden ist, d.h. keine Abweichungen </a:t>
            </a:r>
            <a:br>
              <a:rPr lang="de-DE" sz="2400" spc="-95" dirty="0">
                <a:solidFill>
                  <a:prstClr val="black"/>
                </a:solidFill>
                <a:cs typeface="Arial"/>
              </a:rPr>
            </a:br>
            <a:r>
              <a:rPr lang="de-DE" sz="2400" spc="-95" dirty="0">
                <a:solidFill>
                  <a:prstClr val="black"/>
                </a:solidFill>
                <a:cs typeface="Arial"/>
              </a:rPr>
              <a:t>oder Besonderheiten zu erkennen</a:t>
            </a:r>
            <a:br>
              <a:rPr lang="de-DE" sz="2400" spc="-95" dirty="0">
                <a:solidFill>
                  <a:prstClr val="black"/>
                </a:solidFill>
                <a:cs typeface="Arial"/>
              </a:rPr>
            </a:br>
            <a:r>
              <a:rPr lang="de-DE" sz="2400" spc="-95" dirty="0">
                <a:solidFill>
                  <a:prstClr val="black"/>
                </a:solidFill>
                <a:cs typeface="Arial"/>
              </a:rPr>
              <a:t>sind. Gültig sind alle Stimmzettel, auf 	</a:t>
            </a:r>
            <a:br>
              <a:rPr lang="de-DE" sz="2400" spc="-95" dirty="0">
                <a:solidFill>
                  <a:prstClr val="black"/>
                </a:solidFill>
                <a:cs typeface="Arial"/>
              </a:rPr>
            </a:br>
            <a:r>
              <a:rPr lang="de-DE" sz="2400" spc="-95" dirty="0">
                <a:solidFill>
                  <a:prstClr val="black"/>
                </a:solidFill>
                <a:cs typeface="Arial"/>
              </a:rPr>
              <a:t>denen die Wahlvorschläge durch ein </a:t>
            </a:r>
            <a:br>
              <a:rPr lang="de-DE" sz="2400" spc="-95" dirty="0">
                <a:solidFill>
                  <a:prstClr val="black"/>
                </a:solidFill>
                <a:cs typeface="Arial"/>
              </a:rPr>
            </a:br>
            <a:r>
              <a:rPr lang="de-DE" sz="2400" spc="-95" dirty="0">
                <a:solidFill>
                  <a:prstClr val="black"/>
                </a:solidFill>
                <a:cs typeface="Arial"/>
              </a:rPr>
              <a:t>Kreuz, einen Haken oder einen Strich </a:t>
            </a:r>
            <a:br>
              <a:rPr lang="de-DE" sz="2400" spc="-95" dirty="0">
                <a:solidFill>
                  <a:prstClr val="black"/>
                </a:solidFill>
                <a:cs typeface="Arial"/>
              </a:rPr>
            </a:br>
            <a:r>
              <a:rPr lang="de-DE" sz="2400" spc="-95" dirty="0">
                <a:solidFill>
                  <a:prstClr val="black"/>
                </a:solidFill>
                <a:cs typeface="Arial"/>
              </a:rPr>
              <a:t>in dem dafür vorgesehenen Kreis als </a:t>
            </a:r>
            <a:br>
              <a:rPr lang="de-DE" sz="2400" spc="-95" dirty="0">
                <a:solidFill>
                  <a:prstClr val="black"/>
                </a:solidFill>
                <a:cs typeface="Arial"/>
              </a:rPr>
            </a:br>
            <a:r>
              <a:rPr lang="de-DE" sz="2400" spc="-95" dirty="0">
                <a:solidFill>
                  <a:prstClr val="black"/>
                </a:solidFill>
                <a:cs typeface="Arial"/>
              </a:rPr>
              <a:t>gewählt markiert sind.</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55</a:t>
            </a:fld>
            <a:endParaRPr lang="de-DE" dirty="0"/>
          </a:p>
        </p:txBody>
      </p:sp>
      <p:pic>
        <p:nvPicPr>
          <p:cNvPr id="10" name="Grafik 9">
            <a:extLst>
              <a:ext uri="{FF2B5EF4-FFF2-40B4-BE49-F238E27FC236}">
                <a16:creationId xmlns:a16="http://schemas.microsoft.com/office/drawing/2014/main" id="{D8DD5AB5-CADF-4A2B-9FDD-B6F644B48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69" b="4362"/>
          <a:stretch/>
        </p:blipFill>
        <p:spPr>
          <a:xfrm>
            <a:off x="6088849" y="2386419"/>
            <a:ext cx="4267200" cy="4724400"/>
          </a:xfrm>
          <a:prstGeom prst="rect">
            <a:avLst/>
          </a:prstGeom>
        </p:spPr>
      </p:pic>
    </p:spTree>
    <p:extLst>
      <p:ext uri="{BB962C8B-B14F-4D97-AF65-F5344CB8AC3E}">
        <p14:creationId xmlns:p14="http://schemas.microsoft.com/office/powerpoint/2010/main" val="7108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32398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b:</a:t>
            </a:r>
            <a:br>
              <a:rPr lang="de-DE" sz="2400" spc="-95" dirty="0">
                <a:cs typeface="Arial"/>
              </a:rPr>
            </a:br>
            <a:r>
              <a:rPr lang="de-DE" sz="2400" spc="-95" dirty="0">
                <a:cs typeface="Arial"/>
              </a:rPr>
              <a:t>Die Stimmzettel, auf denen </a:t>
            </a:r>
            <a:br>
              <a:rPr lang="de-DE" sz="2400" spc="-95" dirty="0">
                <a:cs typeface="Arial"/>
              </a:rPr>
            </a:br>
            <a:r>
              <a:rPr lang="de-DE" sz="2400" spc="-95" dirty="0">
                <a:cs typeface="Arial"/>
              </a:rPr>
              <a:t>die Erst- und die Zweitstimme </a:t>
            </a:r>
            <a:br>
              <a:rPr lang="de-DE" sz="2400" spc="-95" dirty="0">
                <a:cs typeface="Arial"/>
              </a:rPr>
            </a:br>
            <a:r>
              <a:rPr lang="de-DE" sz="2400" spc="-95" dirty="0">
                <a:cs typeface="Arial"/>
              </a:rPr>
              <a:t>für </a:t>
            </a:r>
            <a:r>
              <a:rPr lang="de-DE" sz="2400" u="sng" spc="-95" dirty="0">
                <a:cs typeface="Arial"/>
              </a:rPr>
              <a:t>verschiedene</a:t>
            </a:r>
            <a:r>
              <a:rPr lang="de-DE" sz="2400" spc="-95" dirty="0">
                <a:cs typeface="Arial"/>
              </a:rPr>
              <a:t> Parteien </a:t>
            </a:r>
            <a:br>
              <a:rPr lang="de-DE" sz="2400" spc="-95" dirty="0">
                <a:cs typeface="Arial"/>
              </a:rPr>
            </a:br>
            <a:r>
              <a:rPr lang="de-DE" sz="2400" spc="-95" dirty="0">
                <a:cs typeface="Arial"/>
              </a:rPr>
              <a:t>abgegeben worden sind, </a:t>
            </a:r>
            <a:br>
              <a:rPr lang="de-DE" sz="2400" spc="-95" dirty="0">
                <a:cs typeface="Arial"/>
              </a:rPr>
            </a:br>
            <a:r>
              <a:rPr lang="de-DE" sz="2400" spc="-95" dirty="0">
                <a:cs typeface="Arial"/>
              </a:rPr>
              <a:t>oder auf denen </a:t>
            </a:r>
            <a:r>
              <a:rPr lang="de-DE" sz="2400" u="sng" spc="-95" dirty="0">
                <a:cs typeface="Arial"/>
              </a:rPr>
              <a:t>nur</a:t>
            </a:r>
            <a:r>
              <a:rPr lang="de-DE" sz="2400" spc="-95" dirty="0">
                <a:cs typeface="Arial"/>
              </a:rPr>
              <a:t> </a:t>
            </a:r>
            <a:br>
              <a:rPr lang="de-DE" sz="2400" spc="-95" dirty="0">
                <a:cs typeface="Arial"/>
              </a:rPr>
            </a:br>
            <a:r>
              <a:rPr lang="de-DE" sz="2400" spc="-95" dirty="0">
                <a:cs typeface="Arial"/>
              </a:rPr>
              <a:t>die Erst- oder </a:t>
            </a:r>
            <a:r>
              <a:rPr lang="de-DE" sz="2400" u="sng" spc="-95" dirty="0">
                <a:cs typeface="Arial"/>
              </a:rPr>
              <a:t>nur</a:t>
            </a:r>
            <a:r>
              <a:rPr lang="de-DE" sz="2400" spc="-95" dirty="0">
                <a:cs typeface="Arial"/>
              </a:rPr>
              <a:t> die Zweitstimme </a:t>
            </a:r>
            <a:br>
              <a:rPr lang="de-DE" sz="2400" spc="-95" dirty="0">
                <a:cs typeface="Arial"/>
              </a:rPr>
            </a:br>
            <a:r>
              <a:rPr lang="de-DE" sz="2400" spc="-95" dirty="0">
                <a:cs typeface="Arial"/>
              </a:rPr>
              <a:t>jeweils gültig und die andere Stimme </a:t>
            </a:r>
            <a:br>
              <a:rPr lang="de-DE" sz="2400" spc="-95" dirty="0">
                <a:cs typeface="Arial"/>
              </a:rPr>
            </a:br>
            <a:r>
              <a:rPr lang="de-DE" sz="2400" u="sng" spc="-95" dirty="0">
                <a:cs typeface="Arial"/>
              </a:rPr>
              <a:t>nicht abgegeben </a:t>
            </a:r>
            <a:r>
              <a:rPr lang="de-DE" sz="2400" spc="-95" dirty="0">
                <a:cs typeface="Arial"/>
              </a:rPr>
              <a:t>wurde.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56</a:t>
            </a:fld>
            <a:endParaRPr lang="de-DE" dirty="0"/>
          </a:p>
        </p:txBody>
      </p:sp>
      <p:pic>
        <p:nvPicPr>
          <p:cNvPr id="4" name="Grafik 3">
            <a:extLst>
              <a:ext uri="{FF2B5EF4-FFF2-40B4-BE49-F238E27FC236}">
                <a16:creationId xmlns:a16="http://schemas.microsoft.com/office/drawing/2014/main" id="{FCD0D06F-0939-4AC7-864B-40C617C26B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1769" b="3508"/>
          <a:stretch/>
        </p:blipFill>
        <p:spPr>
          <a:xfrm>
            <a:off x="6178550" y="2200424"/>
            <a:ext cx="4343401" cy="4975168"/>
          </a:xfrm>
          <a:prstGeom prst="rect">
            <a:avLst/>
          </a:prstGeom>
        </p:spPr>
      </p:pic>
    </p:spTree>
    <p:extLst>
      <p:ext uri="{BB962C8B-B14F-4D97-AF65-F5344CB8AC3E}">
        <p14:creationId xmlns:p14="http://schemas.microsoft.com/office/powerpoint/2010/main" val="39334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923604"/>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c:</a:t>
            </a:r>
            <a:br>
              <a:rPr lang="de-DE" sz="2400" spc="-95" dirty="0">
                <a:cs typeface="Arial"/>
              </a:rPr>
            </a:br>
            <a:r>
              <a:rPr lang="de-DE" sz="2400" spc="-95" dirty="0">
                <a:cs typeface="Arial"/>
              </a:rPr>
              <a:t>Die ungekennzeichneten </a:t>
            </a:r>
            <a:br>
              <a:rPr lang="de-DE" sz="2400" spc="-95" dirty="0">
                <a:cs typeface="Arial"/>
              </a:rPr>
            </a:br>
            <a:r>
              <a:rPr lang="de-DE" sz="2400" spc="-95" dirty="0">
                <a:cs typeface="Arial"/>
              </a:rPr>
              <a:t>Stimmzettel und die </a:t>
            </a:r>
            <a:br>
              <a:rPr lang="de-DE" sz="2400" spc="-95" dirty="0">
                <a:cs typeface="Arial"/>
              </a:rPr>
            </a:br>
            <a:r>
              <a:rPr lang="de-DE" sz="2400" spc="-95" dirty="0">
                <a:cs typeface="Arial"/>
              </a:rPr>
              <a:t>leeren Stimmzettelumschläge.</a:t>
            </a:r>
          </a:p>
          <a:p>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57</a:t>
            </a:fld>
            <a:endParaRPr lang="de-DE" dirty="0"/>
          </a:p>
        </p:txBody>
      </p:sp>
      <p:pic>
        <p:nvPicPr>
          <p:cNvPr id="6" name="Grafik 5">
            <a:extLst>
              <a:ext uri="{FF2B5EF4-FFF2-40B4-BE49-F238E27FC236}">
                <a16:creationId xmlns:a16="http://schemas.microsoft.com/office/drawing/2014/main" id="{CEE48D4A-4BA0-44A9-B17F-9FDF292E2D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84" t="22147" r="23123" b="56096"/>
          <a:stretch/>
        </p:blipFill>
        <p:spPr>
          <a:xfrm>
            <a:off x="6908205" y="1193800"/>
            <a:ext cx="3405934" cy="1752600"/>
          </a:xfrm>
          <a:prstGeom prst="rect">
            <a:avLst/>
          </a:prstGeom>
        </p:spPr>
      </p:pic>
      <p:sp>
        <p:nvSpPr>
          <p:cNvPr id="8" name="object 6">
            <a:extLst>
              <a:ext uri="{FF2B5EF4-FFF2-40B4-BE49-F238E27FC236}">
                <a16:creationId xmlns:a16="http://schemas.microsoft.com/office/drawing/2014/main" id="{BB604414-3AED-4BCB-B970-CAB20DC5A089}"/>
              </a:ext>
            </a:extLst>
          </p:cNvPr>
          <p:cNvSpPr txBox="1"/>
          <p:nvPr/>
        </p:nvSpPr>
        <p:spPr>
          <a:xfrm>
            <a:off x="996950" y="3175000"/>
            <a:ext cx="9759950" cy="2369880"/>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d:</a:t>
            </a:r>
            <a:br>
              <a:rPr lang="de-DE" sz="2400" spc="-95" dirty="0">
                <a:cs typeface="Arial"/>
              </a:rPr>
            </a:br>
            <a:r>
              <a:rPr lang="de-DE" sz="2400" spc="-95" dirty="0">
                <a:cs typeface="Arial"/>
              </a:rPr>
              <a:t>Die Stimmzettelumschläge, die mehrere Stimmzettel enthalten.</a:t>
            </a:r>
          </a:p>
          <a:p>
            <a:pPr marL="893763" lvl="1" indent="-355600">
              <a:spcAft>
                <a:spcPts val="600"/>
              </a:spcAft>
              <a:buBlip>
                <a:blip r:embed="rId3"/>
              </a:buBlip>
              <a:tabLst>
                <a:tab pos="174625" algn="l"/>
                <a:tab pos="623888" algn="l"/>
              </a:tabLst>
            </a:pPr>
            <a:endParaRPr lang="de-DE" sz="2400" spc="-95" dirty="0">
              <a:cs typeface="Arial"/>
            </a:endParaRPr>
          </a:p>
          <a:p>
            <a:pPr marL="436563" indent="-355600">
              <a:spcAft>
                <a:spcPts val="600"/>
              </a:spcAft>
              <a:buBlip>
                <a:blip r:embed="rId3"/>
              </a:buBlip>
              <a:tabLst>
                <a:tab pos="174625" algn="l"/>
                <a:tab pos="623888" algn="l"/>
              </a:tabLst>
            </a:pPr>
            <a:r>
              <a:rPr lang="de-DE" sz="2400" spc="-95" dirty="0">
                <a:cs typeface="Arial"/>
              </a:rPr>
              <a:t>Stapel e:</a:t>
            </a:r>
            <a:br>
              <a:rPr lang="de-DE" sz="2400" spc="-95" dirty="0">
                <a:cs typeface="Arial"/>
              </a:rPr>
            </a:br>
            <a:r>
              <a:rPr lang="de-DE" sz="2400" spc="-95" dirty="0">
                <a:cs typeface="Arial"/>
              </a:rPr>
              <a:t>Die Stimmzettelumschläge und Stimmzettel, </a:t>
            </a:r>
            <a:br>
              <a:rPr lang="de-DE" sz="2400" spc="-95" dirty="0">
                <a:cs typeface="Arial"/>
              </a:rPr>
            </a:br>
            <a:r>
              <a:rPr lang="de-DE" sz="2400" spc="-95" dirty="0">
                <a:cs typeface="Arial"/>
              </a:rPr>
              <a:t>die Anlass zu Bedenken geben.</a:t>
            </a:r>
          </a:p>
        </p:txBody>
      </p:sp>
      <p:pic>
        <p:nvPicPr>
          <p:cNvPr id="9" name="Grafik 8">
            <a:extLst>
              <a:ext uri="{FF2B5EF4-FFF2-40B4-BE49-F238E27FC236}">
                <a16:creationId xmlns:a16="http://schemas.microsoft.com/office/drawing/2014/main" id="{35A4C880-A091-4361-A30B-1409CBC90B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734" t="71141" r="24320" b="7718"/>
          <a:stretch/>
        </p:blipFill>
        <p:spPr>
          <a:xfrm>
            <a:off x="6975853" y="5308600"/>
            <a:ext cx="3338286" cy="1752600"/>
          </a:xfrm>
          <a:prstGeom prst="rect">
            <a:avLst/>
          </a:prstGeom>
        </p:spPr>
      </p:pic>
    </p:spTree>
    <p:extLst>
      <p:ext uri="{BB962C8B-B14F-4D97-AF65-F5344CB8AC3E}">
        <p14:creationId xmlns:p14="http://schemas.microsoft.com/office/powerpoint/2010/main" val="420361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bldLvl="5"/>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14014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Sortierung zunächst nur nach Stimmzetteln mit </a:t>
            </a:r>
            <a:br>
              <a:rPr lang="de-DE" sz="2400" spc="-95" dirty="0">
                <a:cs typeface="Arial"/>
              </a:rPr>
            </a:br>
            <a:r>
              <a:rPr lang="de-DE" sz="2400" spc="-95" dirty="0">
                <a:cs typeface="Arial"/>
              </a:rPr>
              <a:t>zweifelsfrei gültigen Stimmabgaben (Stapel a und b) </a:t>
            </a:r>
            <a:br>
              <a:rPr lang="de-DE" sz="2400" spc="-95" dirty="0">
                <a:cs typeface="Arial"/>
              </a:rPr>
            </a:br>
            <a:r>
              <a:rPr lang="de-DE" sz="2400" spc="-95" dirty="0">
                <a:cs typeface="Arial"/>
              </a:rPr>
              <a:t>und ungekennzeichneten Stimmzetteln und </a:t>
            </a:r>
            <a:br>
              <a:rPr lang="de-DE" sz="2400" spc="-95" dirty="0">
                <a:cs typeface="Arial"/>
              </a:rPr>
            </a:br>
            <a:r>
              <a:rPr lang="de-DE" sz="2400" spc="-95" dirty="0">
                <a:cs typeface="Arial"/>
              </a:rPr>
              <a:t>leeren Stimmzettelumschlägen (Stapel c).</a:t>
            </a:r>
          </a:p>
          <a:p>
            <a:pPr marL="893763" lvl="1" indent="-355600">
              <a:spcAft>
                <a:spcPts val="600"/>
              </a:spcAft>
              <a:buBlip>
                <a:blip r:embed="rId3"/>
              </a:buBlip>
              <a:tabLst>
                <a:tab pos="174625" algn="l"/>
                <a:tab pos="623888" algn="l"/>
              </a:tabLst>
            </a:pPr>
            <a:r>
              <a:rPr lang="de-DE" sz="2400" spc="-95" dirty="0">
                <a:cs typeface="Arial"/>
              </a:rPr>
              <a:t>Alle anderen Stimmzettelumschläge und Stimmzettel </a:t>
            </a:r>
            <a:br>
              <a:rPr lang="de-DE" sz="2400" spc="-95" dirty="0">
                <a:cs typeface="Arial"/>
              </a:rPr>
            </a:br>
            <a:r>
              <a:rPr lang="de-DE" sz="2400" spc="-95" dirty="0">
                <a:cs typeface="Arial"/>
              </a:rPr>
              <a:t>geben Anlass zu Bedenken (Stapel d und e).</a:t>
            </a:r>
          </a:p>
          <a:p>
            <a:pPr marL="893763" lvl="1" indent="-355600">
              <a:spcAft>
                <a:spcPts val="600"/>
              </a:spcAft>
              <a:buBlip>
                <a:blip r:embed="rId3"/>
              </a:buBlip>
              <a:tabLst>
                <a:tab pos="174625" algn="l"/>
                <a:tab pos="623888" algn="l"/>
              </a:tabLst>
            </a:pPr>
            <a:r>
              <a:rPr lang="de-DE" sz="2400" spc="-95" dirty="0">
                <a:cs typeface="Arial"/>
              </a:rPr>
              <a:t>Auch die „eindeutig“ ungültigen Stimmzettel gehören </a:t>
            </a:r>
            <a:br>
              <a:rPr lang="de-DE" sz="2400" spc="-95" dirty="0">
                <a:cs typeface="Arial"/>
              </a:rPr>
            </a:br>
            <a:r>
              <a:rPr lang="de-DE" sz="2400" spc="-95" dirty="0">
                <a:cs typeface="Arial"/>
              </a:rPr>
              <a:t>zu den Stimmzetteln, die Anlass zu Bedenken geben </a:t>
            </a:r>
            <a:br>
              <a:rPr lang="de-DE" sz="2400" spc="-95" dirty="0">
                <a:cs typeface="Arial"/>
              </a:rPr>
            </a:br>
            <a:r>
              <a:rPr lang="de-DE" sz="2400" spc="-95" dirty="0">
                <a:cs typeface="Arial"/>
              </a:rPr>
              <a:t>(Ausnahme: ungekennzeichnete Stimmzettel).</a:t>
            </a:r>
          </a:p>
          <a:p>
            <a:pPr marL="893763" lvl="1" indent="-355600">
              <a:buBlip>
                <a:blip r:embed="rId3"/>
              </a:buBlip>
              <a:tabLst>
                <a:tab pos="174625" algn="l"/>
                <a:tab pos="623888" algn="l"/>
              </a:tabLst>
            </a:pPr>
            <a:r>
              <a:rPr lang="de-DE" sz="2400" spc="-95" dirty="0">
                <a:cs typeface="Arial"/>
              </a:rPr>
              <a:t>Es ist zu beachten, dass ein Stimmzettel erst dann als </a:t>
            </a:r>
            <a:br>
              <a:rPr lang="de-DE" sz="2400" spc="-95" dirty="0">
                <a:cs typeface="Arial"/>
              </a:rPr>
            </a:br>
            <a:r>
              <a:rPr lang="de-DE" sz="2400" spc="-95" dirty="0">
                <a:cs typeface="Arial"/>
              </a:rPr>
              <a:t>ungültig gewertet werden kann, wenn sich der </a:t>
            </a:r>
            <a:br>
              <a:rPr lang="de-DE" sz="2400" spc="-95" dirty="0">
                <a:cs typeface="Arial"/>
              </a:rPr>
            </a:br>
            <a:r>
              <a:rPr lang="de-DE" sz="2400" spc="-95" dirty="0">
                <a:cs typeface="Arial"/>
              </a:rPr>
              <a:t>Briefwahlvorstand mit dem Stimmzettel befasst und </a:t>
            </a:r>
            <a:br>
              <a:rPr lang="de-DE" sz="2400" spc="-95" dirty="0">
                <a:cs typeface="Arial"/>
              </a:rPr>
            </a:br>
            <a:r>
              <a:rPr lang="de-DE" sz="2400" spc="-95" dirty="0">
                <a:cs typeface="Arial"/>
              </a:rPr>
              <a:t>darüber entsprechend abgestimmt hat </a:t>
            </a:r>
          </a:p>
          <a:p>
            <a:pPr marL="893763" lvl="1" indent="-355600">
              <a:buBlip>
                <a:blip r:embed="rId3"/>
              </a:buBlip>
              <a:tabLst>
                <a:tab pos="174625" algn="l"/>
                <a:tab pos="623888" algn="l"/>
              </a:tabLst>
            </a:pPr>
            <a:r>
              <a:rPr lang="de-DE" sz="2400" spc="-95" dirty="0">
                <a:cs typeface="Arial"/>
              </a:rPr>
              <a:t>Bis zur Beschlussfassung über die Gültigkeit der </a:t>
            </a:r>
            <a:br>
              <a:rPr lang="de-DE" sz="2400" spc="-95" dirty="0">
                <a:cs typeface="Arial"/>
              </a:rPr>
            </a:br>
            <a:r>
              <a:rPr lang="de-DE" sz="2400" spc="-95" dirty="0">
                <a:cs typeface="Arial"/>
              </a:rPr>
              <a:t>Stimmzettelumschläge: Keine Stimmzettelentnahme </a:t>
            </a:r>
            <a:br>
              <a:rPr lang="de-DE" sz="2400" spc="-95" dirty="0">
                <a:cs typeface="Arial"/>
              </a:rPr>
            </a:br>
            <a:r>
              <a:rPr lang="de-DE" sz="2400" spc="-95" dirty="0">
                <a:cs typeface="Arial"/>
              </a:rPr>
              <a:t>	aus den Stimmzettelumschlägen.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58</a:t>
            </a:fld>
            <a:endParaRPr lang="de-DE" dirty="0"/>
          </a:p>
        </p:txBody>
      </p:sp>
      <p:pic>
        <p:nvPicPr>
          <p:cNvPr id="8" name="Grafik 7">
            <a:extLst>
              <a:ext uri="{FF2B5EF4-FFF2-40B4-BE49-F238E27FC236}">
                <a16:creationId xmlns:a16="http://schemas.microsoft.com/office/drawing/2014/main" id="{FC1400F0-AED1-40D2-8ADF-59A1D8D8BE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24937" b="45973"/>
          <a:stretch/>
        </p:blipFill>
        <p:spPr>
          <a:xfrm>
            <a:off x="8235950" y="1022798"/>
            <a:ext cx="2197124" cy="1143000"/>
          </a:xfrm>
          <a:prstGeom prst="rect">
            <a:avLst/>
          </a:prstGeom>
        </p:spPr>
      </p:pic>
      <p:pic>
        <p:nvPicPr>
          <p:cNvPr id="9" name="Grafik 8">
            <a:extLst>
              <a:ext uri="{FF2B5EF4-FFF2-40B4-BE49-F238E27FC236}">
                <a16:creationId xmlns:a16="http://schemas.microsoft.com/office/drawing/2014/main" id="{937C3D4B-E10D-4E12-8E65-96E908A568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67" t="33221" r="25260" b="45449"/>
          <a:stretch/>
        </p:blipFill>
        <p:spPr>
          <a:xfrm>
            <a:off x="8282558" y="2198004"/>
            <a:ext cx="2139446" cy="1171809"/>
          </a:xfrm>
          <a:prstGeom prst="rect">
            <a:avLst/>
          </a:prstGeom>
        </p:spPr>
      </p:pic>
      <p:pic>
        <p:nvPicPr>
          <p:cNvPr id="10" name="Grafik 9">
            <a:extLst>
              <a:ext uri="{FF2B5EF4-FFF2-40B4-BE49-F238E27FC236}">
                <a16:creationId xmlns:a16="http://schemas.microsoft.com/office/drawing/2014/main" id="{0F0C6062-3E66-49FE-86C3-ADB02F4950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680" t="21812" r="22951" b="56041"/>
          <a:stretch/>
        </p:blipFill>
        <p:spPr>
          <a:xfrm>
            <a:off x="8264787" y="3345248"/>
            <a:ext cx="2265079" cy="1215408"/>
          </a:xfrm>
          <a:prstGeom prst="rect">
            <a:avLst/>
          </a:prstGeom>
        </p:spPr>
      </p:pic>
      <p:pic>
        <p:nvPicPr>
          <p:cNvPr id="11" name="Grafik 10">
            <a:extLst>
              <a:ext uri="{FF2B5EF4-FFF2-40B4-BE49-F238E27FC236}">
                <a16:creationId xmlns:a16="http://schemas.microsoft.com/office/drawing/2014/main" id="{590EA5A7-67AC-4FA0-81C0-EC4899D412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680" t="57047" r="24374" b="20805"/>
          <a:stretch/>
        </p:blipFill>
        <p:spPr>
          <a:xfrm>
            <a:off x="8307532" y="4537958"/>
            <a:ext cx="2179591" cy="1198775"/>
          </a:xfrm>
          <a:prstGeom prst="rect">
            <a:avLst/>
          </a:prstGeom>
        </p:spPr>
      </p:pic>
      <p:pic>
        <p:nvPicPr>
          <p:cNvPr id="12" name="Grafik 11">
            <a:extLst>
              <a:ext uri="{FF2B5EF4-FFF2-40B4-BE49-F238E27FC236}">
                <a16:creationId xmlns:a16="http://schemas.microsoft.com/office/drawing/2014/main" id="{2E4F3A41-9C24-42A7-83EA-606ADF5110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734" t="71141" r="24320" b="7718"/>
          <a:stretch/>
        </p:blipFill>
        <p:spPr>
          <a:xfrm>
            <a:off x="8317435" y="5753366"/>
            <a:ext cx="2213703" cy="1162194"/>
          </a:xfrm>
          <a:prstGeom prst="rect">
            <a:avLst/>
          </a:prstGeom>
        </p:spPr>
      </p:pic>
    </p:spTree>
    <p:extLst>
      <p:ext uri="{BB962C8B-B14F-4D97-AF65-F5344CB8AC3E}">
        <p14:creationId xmlns:p14="http://schemas.microsoft.com/office/powerpoint/2010/main" val="14232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66281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Prüfen der Stimmzettel mit gültigen Stimmen </a:t>
            </a:r>
            <a:r>
              <a:rPr lang="de-DE" sz="2400" spc="-95" dirty="0">
                <a:solidFill>
                  <a:srgbClr val="FF0000"/>
                </a:solidFill>
                <a:cs typeface="Arial"/>
              </a:rPr>
              <a:t>(Stapel a)</a:t>
            </a:r>
          </a:p>
          <a:p>
            <a:pPr marL="893763" lvl="1" indent="-355600">
              <a:buBlip>
                <a:blip r:embed="rId3"/>
              </a:buBlip>
              <a:tabLst>
                <a:tab pos="174625" algn="l"/>
                <a:tab pos="623888" algn="l"/>
              </a:tabLst>
            </a:pPr>
            <a:r>
              <a:rPr lang="de-DE" sz="2400" spc="-95" dirty="0">
                <a:cs typeface="Arial"/>
              </a:rPr>
              <a:t>Der Briefwahlvorsteher und sein Stellvertreter </a:t>
            </a:r>
            <a:br>
              <a:rPr lang="de-DE" sz="2400" spc="-95" dirty="0">
                <a:cs typeface="Arial"/>
              </a:rPr>
            </a:br>
            <a:r>
              <a:rPr lang="de-DE" sz="2400" spc="-95" dirty="0">
                <a:cs typeface="Arial"/>
              </a:rPr>
              <a:t>erhalten die nach Wahlvorschlägen getrennten </a:t>
            </a:r>
            <a:br>
              <a:rPr lang="de-DE" sz="2400" spc="-95" dirty="0">
                <a:cs typeface="Arial"/>
              </a:rPr>
            </a:br>
            <a:r>
              <a:rPr lang="de-DE" sz="2400" spc="-95" dirty="0">
                <a:cs typeface="Arial"/>
              </a:rPr>
              <a:t>Stapel in der Reihenfolge der Landeslisten.</a:t>
            </a:r>
          </a:p>
          <a:p>
            <a:pPr marL="893763" lvl="1" indent="-355600">
              <a:buBlip>
                <a:blip r:embed="rId3"/>
              </a:buBlip>
              <a:tabLst>
                <a:tab pos="174625" algn="l"/>
                <a:tab pos="623888" algn="l"/>
              </a:tabLst>
            </a:pPr>
            <a:r>
              <a:rPr lang="de-DE" sz="2400" spc="-95" dirty="0">
                <a:cs typeface="Arial"/>
              </a:rPr>
              <a:t>Sie prüfen, ob auf den Stimmzetteln eines jeden </a:t>
            </a:r>
            <a:br>
              <a:rPr lang="de-DE" sz="2400" spc="-95" dirty="0">
                <a:cs typeface="Arial"/>
              </a:rPr>
            </a:br>
            <a:r>
              <a:rPr lang="de-DE" sz="2400" spc="-95" dirty="0">
                <a:cs typeface="Arial"/>
              </a:rPr>
              <a:t>Stapels die gleichen Wahlvorschläge gekennzeichnet </a:t>
            </a:r>
            <a:br>
              <a:rPr lang="de-DE" sz="2400" spc="-95" dirty="0">
                <a:cs typeface="Arial"/>
              </a:rPr>
            </a:br>
            <a:r>
              <a:rPr lang="de-DE" sz="2400" spc="-95" dirty="0">
                <a:cs typeface="Arial"/>
              </a:rPr>
              <a:t>sind und sagen zu jedem Stapel laut an, für welchen </a:t>
            </a:r>
            <a:br>
              <a:rPr lang="de-DE" sz="2400" spc="-95" dirty="0">
                <a:cs typeface="Arial"/>
              </a:rPr>
            </a:br>
            <a:r>
              <a:rPr lang="de-DE" sz="2400" spc="-95" dirty="0">
                <a:cs typeface="Arial"/>
              </a:rPr>
              <a:t>Wahlvorschlag die Stimme vergeben wurde.</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Gibt dabei ein Stimmzettel Anlass zu Bedenken, </a:t>
            </a:r>
            <a:br>
              <a:rPr lang="de-DE" sz="2400" spc="-95" dirty="0">
                <a:cs typeface="Arial"/>
              </a:rPr>
            </a:br>
            <a:r>
              <a:rPr lang="de-DE" sz="2400" spc="-95" dirty="0">
                <a:cs typeface="Arial"/>
              </a:rPr>
              <a:t>kommt er zu dem ausgesonderten Stapel (Stapel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59</a:t>
            </a:fld>
            <a:endParaRPr lang="de-DE" dirty="0"/>
          </a:p>
        </p:txBody>
      </p:sp>
      <p:pic>
        <p:nvPicPr>
          <p:cNvPr id="11" name="Grafik 10">
            <a:extLst>
              <a:ext uri="{FF2B5EF4-FFF2-40B4-BE49-F238E27FC236}">
                <a16:creationId xmlns:a16="http://schemas.microsoft.com/office/drawing/2014/main" id="{2CFAF6A4-DF6E-433E-BC40-A6274D7470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34" t="71141" r="24320" b="7718"/>
          <a:stretch/>
        </p:blipFill>
        <p:spPr>
          <a:xfrm>
            <a:off x="8227660" y="4895446"/>
            <a:ext cx="2213703" cy="1162194"/>
          </a:xfrm>
          <a:prstGeom prst="rect">
            <a:avLst/>
          </a:prstGeom>
        </p:spPr>
      </p:pic>
      <p:pic>
        <p:nvPicPr>
          <p:cNvPr id="12" name="Grafik 11">
            <a:extLst>
              <a:ext uri="{FF2B5EF4-FFF2-40B4-BE49-F238E27FC236}">
                <a16:creationId xmlns:a16="http://schemas.microsoft.com/office/drawing/2014/main" id="{18BE4C87-65B2-4E9D-BDC9-702766C7FA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07" t="33221" r="1769" b="4362"/>
          <a:stretch/>
        </p:blipFill>
        <p:spPr>
          <a:xfrm>
            <a:off x="7473950" y="1188720"/>
            <a:ext cx="2899656" cy="3326219"/>
          </a:xfrm>
          <a:prstGeom prst="rect">
            <a:avLst/>
          </a:prstGeom>
        </p:spPr>
      </p:pic>
    </p:spTree>
    <p:extLst>
      <p:ext uri="{BB962C8B-B14F-4D97-AF65-F5344CB8AC3E}">
        <p14:creationId xmlns:p14="http://schemas.microsoft.com/office/powerpoint/2010/main" val="42550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 Urnen- und Briefwahlvorstand</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a:t>
            </a:fld>
            <a:endParaRPr lang="de-DE" dirty="0"/>
          </a:p>
        </p:txBody>
      </p:sp>
      <p:sp>
        <p:nvSpPr>
          <p:cNvPr id="6" name="object 6"/>
          <p:cNvSpPr txBox="1"/>
          <p:nvPr/>
        </p:nvSpPr>
        <p:spPr>
          <a:xfrm>
            <a:off x="539750" y="1117600"/>
            <a:ext cx="9774389" cy="4832092"/>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Zusammensetzung</a:t>
            </a:r>
          </a:p>
          <a:p>
            <a:pPr marL="893763" lvl="1" indent="-355600">
              <a:spcAft>
                <a:spcPts val="600"/>
              </a:spcAft>
              <a:buBlip>
                <a:blip r:embed="rId4"/>
              </a:buBlip>
              <a:tabLst>
                <a:tab pos="174625" algn="l"/>
                <a:tab pos="623888" algn="l"/>
              </a:tabLst>
            </a:pPr>
            <a:r>
              <a:rPr lang="de-DE" sz="2400" spc="-95" dirty="0">
                <a:cs typeface="Arial"/>
              </a:rPr>
              <a:t>(Brief-)Wahlvorsteher + Stellvertreter</a:t>
            </a:r>
          </a:p>
          <a:p>
            <a:pPr marL="893763" lvl="1" indent="-355600">
              <a:spcAft>
                <a:spcPts val="600"/>
              </a:spcAft>
              <a:buBlip>
                <a:blip r:embed="rId4"/>
              </a:buBlip>
              <a:tabLst>
                <a:tab pos="174625" algn="l"/>
                <a:tab pos="623888" algn="l"/>
              </a:tabLst>
            </a:pPr>
            <a:r>
              <a:rPr lang="de-DE" sz="2400" spc="-95" dirty="0">
                <a:cs typeface="Arial"/>
              </a:rPr>
              <a:t>Schriftführer + Stellvertreter</a:t>
            </a:r>
          </a:p>
          <a:p>
            <a:pPr marL="893763" lvl="1" indent="-355600">
              <a:spcAft>
                <a:spcPts val="600"/>
              </a:spcAft>
              <a:buBlip>
                <a:blip r:embed="rId4"/>
              </a:buBlip>
              <a:tabLst>
                <a:tab pos="174625" algn="l"/>
                <a:tab pos="623888" algn="l"/>
              </a:tabLst>
            </a:pPr>
            <a:r>
              <a:rPr lang="de-DE" sz="2400" spc="-95" dirty="0">
                <a:cs typeface="Arial"/>
              </a:rPr>
              <a:t>1 bis 5 weitere Beisitzer</a:t>
            </a:r>
          </a:p>
          <a:p>
            <a:pPr marL="436563" indent="-355600">
              <a:spcAft>
                <a:spcPts val="600"/>
              </a:spcAft>
              <a:buBlip>
                <a:blip r:embed="rId4"/>
              </a:buBlip>
              <a:tabLst>
                <a:tab pos="174625" algn="l"/>
                <a:tab pos="623888" algn="l"/>
              </a:tabLst>
            </a:pPr>
            <a:r>
              <a:rPr lang="de-DE" sz="2400" spc="-95" dirty="0">
                <a:cs typeface="Arial"/>
              </a:rPr>
              <a:t>Allgemeine Tätigkeiten, Rechte und Pflichten des (Brief-)Wahlvorstands</a:t>
            </a:r>
          </a:p>
          <a:p>
            <a:pPr marL="893763" lvl="1" indent="-355600">
              <a:spcAft>
                <a:spcPts val="600"/>
              </a:spcAft>
              <a:buBlip>
                <a:blip r:embed="rId4"/>
              </a:buBlip>
              <a:tabLst>
                <a:tab pos="174625" algn="l"/>
                <a:tab pos="623888" algn="l"/>
              </a:tabLst>
            </a:pPr>
            <a:r>
              <a:rPr lang="de-DE" sz="2400" spc="-95" dirty="0">
                <a:cs typeface="Arial"/>
              </a:rPr>
              <a:t>Ehrenamtliche Tätigkeit</a:t>
            </a:r>
          </a:p>
          <a:p>
            <a:pPr marL="893763" lvl="1" indent="-355600">
              <a:spcAft>
                <a:spcPts val="600"/>
              </a:spcAft>
              <a:buBlip>
                <a:blip r:embed="rId4"/>
              </a:buBlip>
              <a:tabLst>
                <a:tab pos="174625" algn="l"/>
                <a:tab pos="623888" algn="l"/>
              </a:tabLst>
            </a:pPr>
            <a:r>
              <a:rPr lang="de-DE" sz="2400" spc="-95" dirty="0">
                <a:cs typeface="Arial"/>
              </a:rPr>
              <a:t>Soll jegliche Beeinflussung verhindern</a:t>
            </a:r>
          </a:p>
          <a:p>
            <a:pPr marL="893763" lvl="1" indent="-355600">
              <a:spcAft>
                <a:spcPts val="600"/>
              </a:spcAft>
              <a:buBlip>
                <a:blip r:embed="rId4"/>
              </a:buBlip>
              <a:tabLst>
                <a:tab pos="174625" algn="l"/>
                <a:tab pos="623888" algn="l"/>
              </a:tabLst>
            </a:pPr>
            <a:r>
              <a:rPr lang="de-DE" sz="2400" spc="-95" dirty="0">
                <a:cs typeface="Arial"/>
              </a:rPr>
              <a:t>Wahrt Neutralität; keine Zeichen politischer Überzeugung</a:t>
            </a:r>
          </a:p>
          <a:p>
            <a:pPr marL="893763" lvl="1" indent="-355600">
              <a:spcAft>
                <a:spcPts val="600"/>
              </a:spcAft>
              <a:buBlip>
                <a:blip r:embed="rId4"/>
              </a:buBlip>
              <a:tabLst>
                <a:tab pos="174625" algn="l"/>
                <a:tab pos="623888" algn="l"/>
              </a:tabLst>
            </a:pPr>
            <a:r>
              <a:rPr lang="de-DE" sz="2400" spc="-95" dirty="0">
                <a:cs typeface="Arial"/>
              </a:rPr>
              <a:t>Verschwiegenheitspflicht in Ausübung des Amtes</a:t>
            </a:r>
          </a:p>
          <a:p>
            <a:pPr marL="893763" lvl="1" indent="-355600">
              <a:spcAft>
                <a:spcPts val="600"/>
              </a:spcAft>
              <a:buBlip>
                <a:blip r:embed="rId4"/>
              </a:buBlip>
              <a:tabLst>
                <a:tab pos="174625" algn="l"/>
                <a:tab pos="623888" algn="l"/>
              </a:tabLst>
            </a:pPr>
            <a:r>
              <a:rPr lang="de-DE" sz="2400" spc="-95" dirty="0">
                <a:cs typeface="Arial"/>
              </a:rPr>
              <a:t>Verhüllungsverbot</a:t>
            </a:r>
          </a:p>
          <a:p>
            <a:pPr marL="893763" lvl="1" indent="-355600">
              <a:spcAft>
                <a:spcPts val="600"/>
              </a:spcAft>
              <a:buBlip>
                <a:blip r:embed="rId4"/>
              </a:buBlip>
              <a:tabLst>
                <a:tab pos="174625" algn="l"/>
                <a:tab pos="623888" algn="l"/>
              </a:tabLst>
            </a:pPr>
            <a:r>
              <a:rPr lang="de-DE" sz="2400" spc="-95" dirty="0">
                <a:cs typeface="Arial"/>
              </a:rPr>
              <a:t>Hat das Hausrecht im Wahl- und Auszählungsraum</a:t>
            </a:r>
          </a:p>
        </p:txBody>
      </p:sp>
    </p:spTree>
    <p:extLst>
      <p:ext uri="{BB962C8B-B14F-4D97-AF65-F5344CB8AC3E}">
        <p14:creationId xmlns:p14="http://schemas.microsoft.com/office/powerpoint/2010/main" val="14092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92415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Prüfen der leeren Stimmzettelumschläge und </a:t>
            </a:r>
            <a:br>
              <a:rPr lang="de-DE" sz="2400" spc="-95" dirty="0">
                <a:cs typeface="Arial"/>
              </a:rPr>
            </a:br>
            <a:r>
              <a:rPr lang="de-DE" sz="2400" spc="-95" dirty="0">
                <a:cs typeface="Arial"/>
              </a:rPr>
              <a:t>der ungekennzeichneten Stimmzettel </a:t>
            </a:r>
            <a:r>
              <a:rPr lang="de-DE" sz="2400" spc="-95" dirty="0">
                <a:solidFill>
                  <a:srgbClr val="FF0000"/>
                </a:solidFill>
                <a:cs typeface="Arial"/>
              </a:rPr>
              <a:t>(Stapel c)</a:t>
            </a:r>
          </a:p>
          <a:p>
            <a:pPr marL="893763" lvl="1" indent="-355600">
              <a:spcAft>
                <a:spcPts val="600"/>
              </a:spcAft>
              <a:buBlip>
                <a:blip r:embed="rId3"/>
              </a:buBlip>
              <a:tabLst>
                <a:tab pos="174625" algn="l"/>
                <a:tab pos="623888" algn="l"/>
              </a:tabLst>
            </a:pPr>
            <a:r>
              <a:rPr lang="de-DE" sz="2400" spc="-95" dirty="0">
                <a:cs typeface="Arial"/>
              </a:rPr>
              <a:t>Der Briefwahlvorsteher erhält den Stapel c.</a:t>
            </a:r>
          </a:p>
          <a:p>
            <a:pPr marL="893763" lvl="1" indent="-355600">
              <a:spcAft>
                <a:spcPts val="600"/>
              </a:spcAft>
              <a:buBlip>
                <a:blip r:embed="rId3"/>
              </a:buBlip>
              <a:tabLst>
                <a:tab pos="174625" algn="l"/>
                <a:tab pos="623888" algn="l"/>
              </a:tabLst>
            </a:pPr>
            <a:r>
              <a:rPr lang="de-DE" sz="2400" spc="-95" dirty="0">
                <a:cs typeface="Arial"/>
              </a:rPr>
              <a:t>Er prüft jeden Stimmzettelumschlag und </a:t>
            </a:r>
            <a:br>
              <a:rPr lang="de-DE" sz="2400" spc="-95" dirty="0">
                <a:cs typeface="Arial"/>
              </a:rPr>
            </a:br>
            <a:r>
              <a:rPr lang="de-DE" sz="2400" spc="-95" dirty="0">
                <a:cs typeface="Arial"/>
              </a:rPr>
              <a:t>jeden Stimmzettel und sagt dann an, </a:t>
            </a:r>
            <a:br>
              <a:rPr lang="de-DE" sz="2400" spc="-95" dirty="0">
                <a:cs typeface="Arial"/>
              </a:rPr>
            </a:br>
            <a:r>
              <a:rPr lang="de-DE" sz="2400" spc="-95" dirty="0">
                <a:cs typeface="Arial"/>
              </a:rPr>
              <a:t>dass beide Stimmen (Erst- und Zweitstimme) </a:t>
            </a:r>
            <a:br>
              <a:rPr lang="de-DE" sz="2400" spc="-95" dirty="0">
                <a:cs typeface="Arial"/>
              </a:rPr>
            </a:br>
            <a:r>
              <a:rPr lang="de-DE" sz="2400" spc="-95" dirty="0">
                <a:cs typeface="Arial"/>
              </a:rPr>
              <a:t>ungültig sind.</a:t>
            </a:r>
          </a:p>
          <a:p>
            <a:pPr marL="893763" lvl="1" indent="-355600">
              <a:spcAft>
                <a:spcPts val="600"/>
              </a:spcAft>
              <a:buBlip>
                <a:blip r:embed="rId3"/>
              </a:buBlip>
              <a:tabLst>
                <a:tab pos="174625" algn="l"/>
                <a:tab pos="623888" algn="l"/>
              </a:tabLst>
            </a:pPr>
            <a:r>
              <a:rPr lang="de-DE" sz="2400" spc="-95" dirty="0">
                <a:cs typeface="Arial"/>
              </a:rPr>
              <a:t>Über diese ungekennzeichneten Stimmzettel </a:t>
            </a:r>
            <a:br>
              <a:rPr lang="de-DE" sz="2400" spc="-95" dirty="0">
                <a:cs typeface="Arial"/>
              </a:rPr>
            </a:br>
            <a:r>
              <a:rPr lang="de-DE" sz="2400" spc="-95" dirty="0">
                <a:cs typeface="Arial"/>
              </a:rPr>
              <a:t>und die leeren Stimmzettelumschläge muss </a:t>
            </a:r>
            <a:br>
              <a:rPr lang="de-DE" sz="2400" spc="-95" dirty="0">
                <a:cs typeface="Arial"/>
              </a:rPr>
            </a:br>
            <a:r>
              <a:rPr lang="de-DE" sz="2400" spc="-95" dirty="0">
                <a:cs typeface="Arial"/>
              </a:rPr>
              <a:t>der Briefwahlvorstand </a:t>
            </a:r>
            <a:r>
              <a:rPr lang="de-DE" sz="2400" b="1" spc="-95" dirty="0">
                <a:cs typeface="Arial"/>
              </a:rPr>
              <a:t>keinen Beschluss </a:t>
            </a:r>
            <a:r>
              <a:rPr lang="de-DE" sz="2400" spc="-95" dirty="0">
                <a:cs typeface="Arial"/>
              </a:rPr>
              <a:t>fassen.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60</a:t>
            </a:fld>
            <a:endParaRPr lang="de-DE" dirty="0"/>
          </a:p>
        </p:txBody>
      </p:sp>
      <p:pic>
        <p:nvPicPr>
          <p:cNvPr id="6" name="Grafik 5">
            <a:extLst>
              <a:ext uri="{FF2B5EF4-FFF2-40B4-BE49-F238E27FC236}">
                <a16:creationId xmlns:a16="http://schemas.microsoft.com/office/drawing/2014/main" id="{7EB9F08D-2F96-46F0-ADD6-84D4B428DD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21812" r="22951" b="56041"/>
          <a:stretch/>
        </p:blipFill>
        <p:spPr>
          <a:xfrm>
            <a:off x="7031770" y="3928616"/>
            <a:ext cx="3392396" cy="1820309"/>
          </a:xfrm>
          <a:prstGeom prst="rect">
            <a:avLst/>
          </a:prstGeom>
        </p:spPr>
      </p:pic>
      <p:pic>
        <p:nvPicPr>
          <p:cNvPr id="10" name="Grafik 9" descr="Ein Bild, das Text, Visitenkarte, Screenshot enthält.&#10;&#10;Automatisch generierte Beschreibung">
            <a:extLst>
              <a:ext uri="{FF2B5EF4-FFF2-40B4-BE49-F238E27FC236}">
                <a16:creationId xmlns:a16="http://schemas.microsoft.com/office/drawing/2014/main" id="{A03563A5-B8A7-8CCF-79BA-6A8607D21E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9359" y="1010921"/>
            <a:ext cx="3417106" cy="1708553"/>
          </a:xfrm>
          <a:prstGeom prst="rect">
            <a:avLst/>
          </a:prstGeom>
        </p:spPr>
      </p:pic>
      <p:pic>
        <p:nvPicPr>
          <p:cNvPr id="8" name="Grafik 7" descr="Ein Bild, das Text, Screenshot, Schrift enthält.&#10;&#10;Automatisch generierte Beschreibung">
            <a:extLst>
              <a:ext uri="{FF2B5EF4-FFF2-40B4-BE49-F238E27FC236}">
                <a16:creationId xmlns:a16="http://schemas.microsoft.com/office/drawing/2014/main" id="{2C7C95C1-3856-A802-6072-551B0057C0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974" y="2015667"/>
            <a:ext cx="3392396" cy="1708553"/>
          </a:xfrm>
          <a:prstGeom prst="rect">
            <a:avLst/>
          </a:prstGeom>
        </p:spPr>
      </p:pic>
    </p:spTree>
    <p:extLst>
      <p:ext uri="{BB962C8B-B14F-4D97-AF65-F5344CB8AC3E}">
        <p14:creationId xmlns:p14="http://schemas.microsoft.com/office/powerpoint/2010/main" val="107622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10854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Zählung der gültigen Stimmen aus Stapel a und </a:t>
            </a:r>
            <a:br>
              <a:rPr lang="de-DE" sz="2400" spc="-95" dirty="0">
                <a:cs typeface="Arial"/>
              </a:rPr>
            </a:br>
            <a:r>
              <a:rPr lang="de-DE" sz="2400" spc="-95" dirty="0">
                <a:cs typeface="Arial"/>
              </a:rPr>
              <a:t>der ungültigen Stimmen aus Stapel c:</a:t>
            </a:r>
          </a:p>
          <a:p>
            <a:pPr marL="893763" lvl="1" indent="-355600">
              <a:spcAft>
                <a:spcPts val="600"/>
              </a:spcAft>
              <a:buBlip>
                <a:blip r:embed="rId3"/>
              </a:buBlip>
              <a:tabLst>
                <a:tab pos="174625" algn="l"/>
                <a:tab pos="623888" algn="l"/>
              </a:tabLst>
            </a:pPr>
            <a:r>
              <a:rPr lang="de-DE" sz="2400" spc="-95" dirty="0">
                <a:cs typeface="Arial"/>
              </a:rPr>
              <a:t>Die Stapel a und c werden von je zwei Beisitzern </a:t>
            </a:r>
            <a:br>
              <a:rPr lang="de-DE" sz="2400" spc="-95" dirty="0">
                <a:cs typeface="Arial"/>
              </a:rPr>
            </a:br>
            <a:r>
              <a:rPr lang="de-DE" sz="2400" spc="-95" dirty="0">
                <a:cs typeface="Arial"/>
              </a:rPr>
              <a:t>unter gegenseitiger Kontrolle durchgezählt.</a:t>
            </a:r>
          </a:p>
          <a:p>
            <a:pPr marL="893763" lvl="1" indent="-355600">
              <a:spcAft>
                <a:spcPts val="600"/>
              </a:spcAft>
              <a:buBlip>
                <a:blip r:embed="rId3"/>
              </a:buBlip>
              <a:tabLst>
                <a:tab pos="174625" algn="l"/>
                <a:tab pos="623888" algn="l"/>
              </a:tabLst>
            </a:pPr>
            <a:r>
              <a:rPr lang="de-DE" sz="2400" spc="-95" dirty="0">
                <a:cs typeface="Arial"/>
              </a:rPr>
              <a:t>Die ermittelten Zahlen sind die abgegebenen </a:t>
            </a:r>
            <a:br>
              <a:rPr lang="de-DE" sz="2400" spc="-95" dirty="0">
                <a:cs typeface="Arial"/>
              </a:rPr>
            </a:br>
            <a:r>
              <a:rPr lang="de-DE" sz="2400" spc="-95" dirty="0">
                <a:cs typeface="Arial"/>
              </a:rPr>
              <a:t>gültigen Erst- und Zweitstimmen sowie die </a:t>
            </a:r>
            <a:br>
              <a:rPr lang="de-DE" sz="2400" spc="-95" dirty="0">
                <a:cs typeface="Arial"/>
              </a:rPr>
            </a:br>
            <a:r>
              <a:rPr lang="de-DE" sz="2400" spc="-95" dirty="0">
                <a:cs typeface="Arial"/>
              </a:rPr>
              <a:t>ungültigen, da leeren Stimmzettelumschläge und die </a:t>
            </a:r>
            <a:br>
              <a:rPr lang="de-DE" sz="2400" spc="-95" dirty="0">
                <a:cs typeface="Arial"/>
              </a:rPr>
            </a:br>
            <a:r>
              <a:rPr lang="de-DE" sz="2400" spc="-95" dirty="0">
                <a:cs typeface="Arial"/>
              </a:rPr>
              <a:t>nicht gekennzeichneten Erst- und Zweitstimmen.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61</a:t>
            </a:fld>
            <a:endParaRPr lang="de-DE" dirty="0"/>
          </a:p>
        </p:txBody>
      </p:sp>
      <p:pic>
        <p:nvPicPr>
          <p:cNvPr id="6" name="Grafik 5">
            <a:extLst>
              <a:ext uri="{FF2B5EF4-FFF2-40B4-BE49-F238E27FC236}">
                <a16:creationId xmlns:a16="http://schemas.microsoft.com/office/drawing/2014/main" id="{F59F499D-6F64-47A7-B38D-D255AF3C39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24937" b="45973"/>
          <a:stretch/>
        </p:blipFill>
        <p:spPr>
          <a:xfrm>
            <a:off x="7854950" y="1022798"/>
            <a:ext cx="2578124" cy="1341206"/>
          </a:xfrm>
          <a:prstGeom prst="rect">
            <a:avLst/>
          </a:prstGeom>
        </p:spPr>
      </p:pic>
      <p:pic>
        <p:nvPicPr>
          <p:cNvPr id="8" name="Grafik 7">
            <a:extLst>
              <a:ext uri="{FF2B5EF4-FFF2-40B4-BE49-F238E27FC236}">
                <a16:creationId xmlns:a16="http://schemas.microsoft.com/office/drawing/2014/main" id="{3C26FDA9-6FCE-4543-B8B1-E5F8CC02B9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680" t="21812" r="22951" b="56041"/>
          <a:stretch/>
        </p:blipFill>
        <p:spPr>
          <a:xfrm>
            <a:off x="7854950" y="2432608"/>
            <a:ext cx="2557498" cy="1372316"/>
          </a:xfrm>
          <a:prstGeom prst="rect">
            <a:avLst/>
          </a:prstGeom>
        </p:spPr>
      </p:pic>
    </p:spTree>
    <p:extLst>
      <p:ext uri="{BB962C8B-B14F-4D97-AF65-F5344CB8AC3E}">
        <p14:creationId xmlns:p14="http://schemas.microsoft.com/office/powerpoint/2010/main" val="374675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 und Briefwahlvorstand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871749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Eintrag der ermittelten Stimmenzahlen in Abschnitt 4 der (Brief-)Wahlniederschrift als Zwischensumme I „Spalte ZS I”</a:t>
            </a:r>
          </a:p>
          <a:p>
            <a:pPr marL="893763" lvl="1" indent="-355600">
              <a:spcAft>
                <a:spcPts val="600"/>
              </a:spcAft>
              <a:buBlip>
                <a:blip r:embed="rId3"/>
              </a:buBlip>
              <a:tabLst>
                <a:tab pos="174625" algn="l"/>
                <a:tab pos="623888" algn="l"/>
              </a:tabLst>
            </a:pPr>
            <a:r>
              <a:rPr lang="de-DE" sz="2400" spc="-95" dirty="0">
                <a:cs typeface="Arial"/>
              </a:rPr>
              <a:t>Gültige Erststimmen: </a:t>
            </a:r>
            <a:br>
              <a:rPr lang="de-DE" sz="2400" spc="-95" dirty="0">
                <a:cs typeface="Arial"/>
              </a:rPr>
            </a:br>
            <a:r>
              <a:rPr lang="de-DE" sz="2400" spc="-95" dirty="0">
                <a:cs typeface="Arial"/>
              </a:rPr>
              <a:t>D1 , D2 , ..., usw.</a:t>
            </a:r>
          </a:p>
          <a:p>
            <a:pPr marL="893763" lvl="1" indent="-355600">
              <a:spcAft>
                <a:spcPts val="600"/>
              </a:spcAft>
              <a:buBlip>
                <a:blip r:embed="rId3"/>
              </a:buBlip>
              <a:tabLst>
                <a:tab pos="174625" algn="l"/>
                <a:tab pos="623888" algn="l"/>
              </a:tabLst>
            </a:pPr>
            <a:r>
              <a:rPr lang="de-DE" sz="2400" spc="-95" dirty="0">
                <a:cs typeface="Arial"/>
              </a:rPr>
              <a:t>Gültige Zweitstimmen: </a:t>
            </a:r>
            <a:br>
              <a:rPr lang="de-DE" sz="2400" spc="-95" dirty="0">
                <a:cs typeface="Arial"/>
              </a:rPr>
            </a:br>
            <a:r>
              <a:rPr lang="de-DE" sz="2400" spc="-95" dirty="0">
                <a:cs typeface="Arial"/>
              </a:rPr>
              <a:t>F1 , F2 , ..., usw.</a:t>
            </a:r>
          </a:p>
          <a:p>
            <a:pPr marL="893763" lvl="1" indent="-355600">
              <a:spcAft>
                <a:spcPts val="600"/>
              </a:spcAft>
              <a:buBlip>
                <a:blip r:embed="rId3"/>
              </a:buBlip>
              <a:tabLst>
                <a:tab pos="174625" algn="l"/>
                <a:tab pos="623888" algn="l"/>
              </a:tabLst>
            </a:pPr>
            <a:r>
              <a:rPr lang="de-DE" sz="2400" spc="-95" dirty="0">
                <a:cs typeface="Arial"/>
              </a:rPr>
              <a:t>Ungültige Erststimmen: C</a:t>
            </a:r>
          </a:p>
          <a:p>
            <a:pPr marL="893763" lvl="1" indent="-355600">
              <a:spcAft>
                <a:spcPts val="600"/>
              </a:spcAft>
              <a:buBlip>
                <a:blip r:embed="rId3"/>
              </a:buBlip>
              <a:tabLst>
                <a:tab pos="174625" algn="l"/>
                <a:tab pos="623888" algn="l"/>
              </a:tabLst>
            </a:pPr>
            <a:r>
              <a:rPr lang="de-DE" sz="2400" spc="-95" dirty="0">
                <a:cs typeface="Arial"/>
              </a:rPr>
              <a:t>Ungültige Zweitstimmen: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31. Eintragen der Stimmen aus Stapel a und c</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63</a:t>
            </a:fld>
            <a:endParaRPr lang="de-DE" dirty="0"/>
          </a:p>
        </p:txBody>
      </p:sp>
      <p:pic>
        <p:nvPicPr>
          <p:cNvPr id="4" name="Grafik 3">
            <a:extLst>
              <a:ext uri="{FF2B5EF4-FFF2-40B4-BE49-F238E27FC236}">
                <a16:creationId xmlns:a16="http://schemas.microsoft.com/office/drawing/2014/main" id="{2A048095-0907-4AA9-AA6C-4D2EDBD102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2319" r="3020" b="3690"/>
          <a:stretch/>
        </p:blipFill>
        <p:spPr>
          <a:xfrm>
            <a:off x="5062221" y="1705985"/>
            <a:ext cx="5278588" cy="5500493"/>
          </a:xfrm>
          <a:prstGeom prst="rect">
            <a:avLst/>
          </a:prstGeom>
        </p:spPr>
      </p:pic>
      <p:sp>
        <p:nvSpPr>
          <p:cNvPr id="6" name="Rechteck 5">
            <a:extLst>
              <a:ext uri="{FF2B5EF4-FFF2-40B4-BE49-F238E27FC236}">
                <a16:creationId xmlns:a16="http://schemas.microsoft.com/office/drawing/2014/main" id="{CE61126A-4609-4F36-9D12-CDBE6994ABE6}"/>
              </a:ext>
            </a:extLst>
          </p:cNvPr>
          <p:cNvSpPr/>
          <p:nvPr/>
        </p:nvSpPr>
        <p:spPr>
          <a:xfrm>
            <a:off x="7687545" y="2946400"/>
            <a:ext cx="624605"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26DCF984-25EE-4ECA-9BC3-7FC97F218D27}"/>
              </a:ext>
            </a:extLst>
          </p:cNvPr>
          <p:cNvSpPr/>
          <p:nvPr/>
        </p:nvSpPr>
        <p:spPr>
          <a:xfrm>
            <a:off x="7687545" y="5696647"/>
            <a:ext cx="624605"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hteck 8">
            <a:extLst>
              <a:ext uri="{FF2B5EF4-FFF2-40B4-BE49-F238E27FC236}">
                <a16:creationId xmlns:a16="http://schemas.microsoft.com/office/drawing/2014/main" id="{32A028EB-637A-46D5-A8F1-B64FD622A816}"/>
              </a:ext>
            </a:extLst>
          </p:cNvPr>
          <p:cNvSpPr/>
          <p:nvPr/>
        </p:nvSpPr>
        <p:spPr>
          <a:xfrm>
            <a:off x="7682465" y="2291616"/>
            <a:ext cx="624605" cy="502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0" name="Rechteck 9">
            <a:extLst>
              <a:ext uri="{FF2B5EF4-FFF2-40B4-BE49-F238E27FC236}">
                <a16:creationId xmlns:a16="http://schemas.microsoft.com/office/drawing/2014/main" id="{A6B09C56-3770-498B-AB96-2A2897EBA0D1}"/>
              </a:ext>
            </a:extLst>
          </p:cNvPr>
          <p:cNvSpPr/>
          <p:nvPr/>
        </p:nvSpPr>
        <p:spPr>
          <a:xfrm>
            <a:off x="7682465" y="5036156"/>
            <a:ext cx="624605" cy="502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0346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13959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b</a:t>
            </a:r>
          </a:p>
          <a:p>
            <a:pPr marL="893763" lvl="1" indent="-355600">
              <a:spcAft>
                <a:spcPts val="600"/>
              </a:spcAft>
              <a:buBlip>
                <a:blip r:embed="rId3"/>
              </a:buBlip>
              <a:tabLst>
                <a:tab pos="174625" algn="l"/>
                <a:tab pos="623888" algn="l"/>
              </a:tabLst>
            </a:pPr>
            <a:r>
              <a:rPr lang="de-DE" sz="2400" spc="-95" dirty="0">
                <a:cs typeface="Arial"/>
              </a:rPr>
              <a:t>d.h., abgegebene </a:t>
            </a:r>
            <a:br>
              <a:rPr lang="de-DE" sz="2400" spc="-95" dirty="0">
                <a:cs typeface="Arial"/>
              </a:rPr>
            </a:br>
            <a:r>
              <a:rPr lang="de-DE" sz="2400" spc="-95" dirty="0">
                <a:cs typeface="Arial"/>
              </a:rPr>
              <a:t>Erst- und Zweitstimme </a:t>
            </a:r>
            <a:br>
              <a:rPr lang="de-DE" sz="2400" spc="-95" dirty="0">
                <a:cs typeface="Arial"/>
              </a:rPr>
            </a:br>
            <a:r>
              <a:rPr lang="de-DE" sz="2400" spc="-95" dirty="0">
                <a:cs typeface="Arial"/>
              </a:rPr>
              <a:t>für einen Bewerber und </a:t>
            </a:r>
            <a:br>
              <a:rPr lang="de-DE" sz="2400" spc="-95" dirty="0">
                <a:cs typeface="Arial"/>
              </a:rPr>
            </a:br>
            <a:r>
              <a:rPr lang="de-DE" sz="2400" spc="-95" dirty="0">
                <a:cs typeface="Arial"/>
              </a:rPr>
              <a:t>eine Landesliste </a:t>
            </a:r>
            <a:br>
              <a:rPr lang="de-DE" sz="2400" spc="-95" dirty="0">
                <a:cs typeface="Arial"/>
              </a:rPr>
            </a:br>
            <a:r>
              <a:rPr lang="de-DE" sz="2400" spc="-95" dirty="0">
                <a:cs typeface="Arial"/>
              </a:rPr>
              <a:t>verschiedener Parteien, </a:t>
            </a:r>
            <a:br>
              <a:rPr lang="de-DE" sz="2400" spc="-95" dirty="0">
                <a:cs typeface="Arial"/>
              </a:rPr>
            </a:br>
            <a:r>
              <a:rPr lang="de-DE" sz="2400" spc="-95" dirty="0">
                <a:cs typeface="Arial"/>
              </a:rPr>
              <a:t>bzw. nur die Erst- oder </a:t>
            </a:r>
            <a:br>
              <a:rPr lang="de-DE" sz="2400" spc="-95" dirty="0">
                <a:cs typeface="Arial"/>
              </a:rPr>
            </a:br>
            <a:r>
              <a:rPr lang="de-DE" sz="2400" spc="-95" dirty="0">
                <a:cs typeface="Arial"/>
              </a:rPr>
              <a:t>nur die Zweitstimme </a:t>
            </a:r>
            <a:br>
              <a:rPr lang="de-DE" sz="2400" spc="-95" dirty="0">
                <a:cs typeface="Arial"/>
              </a:rPr>
            </a:br>
            <a:r>
              <a:rPr lang="de-DE" sz="2400" spc="-95" dirty="0">
                <a:cs typeface="Arial"/>
              </a:rPr>
              <a:t>jeweils gültig und </a:t>
            </a:r>
            <a:br>
              <a:rPr lang="de-DE" sz="2400" spc="-95" dirty="0">
                <a:cs typeface="Arial"/>
              </a:rPr>
            </a:br>
            <a:r>
              <a:rPr lang="de-DE" sz="2400" spc="-95" dirty="0">
                <a:cs typeface="Arial"/>
              </a:rPr>
              <a:t>die andere Stimme </a:t>
            </a:r>
            <a:br>
              <a:rPr lang="de-DE" sz="2400" spc="-95" dirty="0">
                <a:cs typeface="Arial"/>
              </a:rPr>
            </a:br>
            <a:r>
              <a:rPr lang="de-DE" sz="2400" spc="-95" dirty="0">
                <a:cs typeface="Arial"/>
              </a:rPr>
              <a:t>nicht abgegeben.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64</a:t>
            </a:fld>
            <a:endParaRPr lang="de-DE" dirty="0"/>
          </a:p>
        </p:txBody>
      </p:sp>
      <p:pic>
        <p:nvPicPr>
          <p:cNvPr id="6" name="Grafik 5">
            <a:extLst>
              <a:ext uri="{FF2B5EF4-FFF2-40B4-BE49-F238E27FC236}">
                <a16:creationId xmlns:a16="http://schemas.microsoft.com/office/drawing/2014/main" id="{28DB22E3-8A73-4E3C-9562-0620D8D555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1769" b="3508"/>
          <a:stretch/>
        </p:blipFill>
        <p:spPr>
          <a:xfrm>
            <a:off x="5137678" y="1193800"/>
            <a:ext cx="5208211" cy="5965768"/>
          </a:xfrm>
          <a:prstGeom prst="rect">
            <a:avLst/>
          </a:prstGeom>
        </p:spPr>
      </p:pic>
    </p:spTree>
    <p:extLst>
      <p:ext uri="{BB962C8B-B14F-4D97-AF65-F5344CB8AC3E}">
        <p14:creationId xmlns:p14="http://schemas.microsoft.com/office/powerpoint/2010/main" val="14691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1" y="1193800"/>
            <a:ext cx="6934199" cy="540147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Ordnen und Zählen nach Zweitstimmen:</a:t>
            </a:r>
          </a:p>
          <a:p>
            <a:pPr marL="893763" lvl="1" indent="-355600">
              <a:spcAft>
                <a:spcPts val="600"/>
              </a:spcAft>
              <a:buBlip>
                <a:blip r:embed="rId3"/>
              </a:buBlip>
              <a:tabLst>
                <a:tab pos="174625" algn="l"/>
                <a:tab pos="623888" algn="l"/>
              </a:tabLst>
            </a:pPr>
            <a:r>
              <a:rPr lang="de-DE" sz="2400" spc="-95" dirty="0">
                <a:cs typeface="Arial"/>
              </a:rPr>
              <a:t>Der (Brief-)Wahlvorsteher ordnet die Stimmzettel </a:t>
            </a:r>
            <a:br>
              <a:rPr lang="de-DE" sz="2400" spc="-95" dirty="0">
                <a:cs typeface="Arial"/>
              </a:rPr>
            </a:br>
            <a:r>
              <a:rPr lang="de-DE" sz="2400" spc="-95" dirty="0">
                <a:cs typeface="Arial"/>
              </a:rPr>
              <a:t>von Stapel b getrennt nach abgegebenen </a:t>
            </a:r>
            <a:br>
              <a:rPr lang="de-DE" sz="2400" spc="-95" dirty="0">
                <a:cs typeface="Arial"/>
              </a:rPr>
            </a:br>
            <a:r>
              <a:rPr lang="de-DE" sz="2400" spc="-95" dirty="0">
                <a:cs typeface="Arial"/>
              </a:rPr>
              <a:t>Zweitstimmen für die einzelnen Landeslisten.</a:t>
            </a:r>
          </a:p>
          <a:p>
            <a:pPr marL="893763" lvl="1" indent="-355600">
              <a:spcAft>
                <a:spcPts val="600"/>
              </a:spcAft>
              <a:buBlip>
                <a:blip r:embed="rId3"/>
              </a:buBlip>
              <a:tabLst>
                <a:tab pos="174625" algn="l"/>
                <a:tab pos="623888" algn="l"/>
              </a:tabLst>
            </a:pPr>
            <a:r>
              <a:rPr lang="de-DE" sz="2400" spc="-95" dirty="0">
                <a:cs typeface="Arial"/>
              </a:rPr>
              <a:t>Eigener Stapel für die Stimmzettel, </a:t>
            </a:r>
            <a:br>
              <a:rPr lang="de-DE" sz="2400" spc="-95" dirty="0">
                <a:cs typeface="Arial"/>
              </a:rPr>
            </a:br>
            <a:r>
              <a:rPr lang="de-DE" sz="2400" spc="-95" dirty="0">
                <a:cs typeface="Arial"/>
              </a:rPr>
              <a:t>auf denen nur eine Erststimme und </a:t>
            </a:r>
            <a:br>
              <a:rPr lang="de-DE" sz="2400" spc="-95" dirty="0">
                <a:cs typeface="Arial"/>
              </a:rPr>
            </a:br>
            <a:r>
              <a:rPr lang="de-DE" sz="2400" spc="-95" dirty="0">
                <a:cs typeface="Arial"/>
              </a:rPr>
              <a:t>keine Zweitstimme abgegeben worden ist. </a:t>
            </a:r>
            <a:br>
              <a:rPr lang="de-DE" sz="2400" spc="-95" dirty="0">
                <a:cs typeface="Arial"/>
              </a:rPr>
            </a:br>
            <a:r>
              <a:rPr lang="de-DE" sz="2400" spc="-95" dirty="0">
                <a:cs typeface="Arial"/>
              </a:rPr>
              <a:t>Stimmzettel, die Anlass zu Bedenken </a:t>
            </a:r>
            <a:br>
              <a:rPr lang="de-DE" sz="2400" spc="-95" dirty="0">
                <a:cs typeface="Arial"/>
              </a:rPr>
            </a:br>
            <a:r>
              <a:rPr lang="de-DE" sz="2400" spc="-95" dirty="0">
                <a:cs typeface="Arial"/>
              </a:rPr>
              <a:t>geben, kommen zum Stapel d (Urnenwahl) bzw.  Stapel e (Briefwahl). </a:t>
            </a:r>
          </a:p>
          <a:p>
            <a:pPr marL="893763" lvl="1" indent="-355600">
              <a:spcAft>
                <a:spcPts val="600"/>
              </a:spcAft>
              <a:buBlip>
                <a:blip r:embed="rId3"/>
              </a:buBlip>
              <a:tabLst>
                <a:tab pos="174625" algn="l"/>
                <a:tab pos="623888" algn="l"/>
              </a:tabLst>
            </a:pPr>
            <a:r>
              <a:rPr lang="de-DE" sz="2400" spc="-95" dirty="0">
                <a:cs typeface="Arial"/>
              </a:rPr>
              <a:t>Während der Stapelbildung liest der </a:t>
            </a:r>
            <a:br>
              <a:rPr lang="de-DE" sz="2400" spc="-95" dirty="0">
                <a:cs typeface="Arial"/>
              </a:rPr>
            </a:br>
            <a:r>
              <a:rPr lang="de-DE" sz="2400" spc="-95" dirty="0">
                <a:cs typeface="Arial"/>
              </a:rPr>
              <a:t>(Brief-)Wahlvorsteher bei jedem Stimmzettel </a:t>
            </a:r>
            <a:br>
              <a:rPr lang="de-DE" sz="2400" spc="-95" dirty="0">
                <a:cs typeface="Arial"/>
              </a:rPr>
            </a:br>
            <a:r>
              <a:rPr lang="de-DE" sz="2400" spc="-95" dirty="0">
                <a:cs typeface="Arial"/>
              </a:rPr>
              <a:t>laut vor, für welche Landesliste </a:t>
            </a:r>
            <a:br>
              <a:rPr lang="de-DE" sz="2400" spc="-95" dirty="0">
                <a:cs typeface="Arial"/>
              </a:rPr>
            </a:br>
            <a:r>
              <a:rPr lang="de-DE" sz="2400" spc="-95" dirty="0">
                <a:cs typeface="Arial"/>
              </a:rPr>
              <a:t>die Zweitstimme abgegeben worden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65</a:t>
            </a:fld>
            <a:endParaRPr lang="de-DE" dirty="0"/>
          </a:p>
        </p:txBody>
      </p:sp>
      <p:pic>
        <p:nvPicPr>
          <p:cNvPr id="8" name="Grafik 7">
            <a:extLst>
              <a:ext uri="{FF2B5EF4-FFF2-40B4-BE49-F238E27FC236}">
                <a16:creationId xmlns:a16="http://schemas.microsoft.com/office/drawing/2014/main" id="{B58EC03A-CEDD-4DE4-AD20-0F9E8EA0E5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8" t="75611" r="1769" b="3508"/>
          <a:stretch/>
        </p:blipFill>
        <p:spPr>
          <a:xfrm>
            <a:off x="8068065" y="4191882"/>
            <a:ext cx="2414739" cy="1286698"/>
          </a:xfrm>
          <a:prstGeom prst="rect">
            <a:avLst/>
          </a:prstGeom>
        </p:spPr>
      </p:pic>
      <p:pic>
        <p:nvPicPr>
          <p:cNvPr id="9" name="Grafik 8">
            <a:extLst>
              <a:ext uri="{FF2B5EF4-FFF2-40B4-BE49-F238E27FC236}">
                <a16:creationId xmlns:a16="http://schemas.microsoft.com/office/drawing/2014/main" id="{AEB4C8BD-8C74-4524-9E4C-96FE9F0BCD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1" t="33068" r="25861" b="45911"/>
          <a:stretch/>
        </p:blipFill>
        <p:spPr>
          <a:xfrm>
            <a:off x="8040155" y="2695823"/>
            <a:ext cx="2362200" cy="1295400"/>
          </a:xfrm>
          <a:prstGeom prst="rect">
            <a:avLst/>
          </a:prstGeom>
        </p:spPr>
      </p:pic>
      <p:grpSp>
        <p:nvGrpSpPr>
          <p:cNvPr id="2" name="Gruppieren 1">
            <a:extLst>
              <a:ext uri="{FF2B5EF4-FFF2-40B4-BE49-F238E27FC236}">
                <a16:creationId xmlns:a16="http://schemas.microsoft.com/office/drawing/2014/main" id="{34117B0E-A40D-40F8-AFA6-1587C5F09410}"/>
              </a:ext>
            </a:extLst>
          </p:cNvPr>
          <p:cNvGrpSpPr/>
          <p:nvPr/>
        </p:nvGrpSpPr>
        <p:grpSpPr>
          <a:xfrm>
            <a:off x="7987616" y="1208466"/>
            <a:ext cx="2414739" cy="1286698"/>
            <a:chOff x="8007350" y="4413010"/>
            <a:chExt cx="2414739" cy="1286698"/>
          </a:xfrm>
        </p:grpSpPr>
        <p:pic>
          <p:nvPicPr>
            <p:cNvPr id="10" name="Grafik 9">
              <a:extLst>
                <a:ext uri="{FF2B5EF4-FFF2-40B4-BE49-F238E27FC236}">
                  <a16:creationId xmlns:a16="http://schemas.microsoft.com/office/drawing/2014/main" id="{500BC7C2-34AB-4C35-BE13-95514D4A27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07350" y="4413010"/>
              <a:ext cx="2414739" cy="1286698"/>
            </a:xfrm>
            <a:prstGeom prst="rect">
              <a:avLst/>
            </a:prstGeom>
          </p:spPr>
        </p:pic>
        <p:pic>
          <p:nvPicPr>
            <p:cNvPr id="11" name="Grafik 10">
              <a:extLst>
                <a:ext uri="{FF2B5EF4-FFF2-40B4-BE49-F238E27FC236}">
                  <a16:creationId xmlns:a16="http://schemas.microsoft.com/office/drawing/2014/main" id="{07278280-9B3D-4340-B636-F1C4B80F22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160" t="44119" r="48594" b="53408"/>
            <a:stretch/>
          </p:blipFill>
          <p:spPr>
            <a:xfrm>
              <a:off x="9136800" y="4870800"/>
              <a:ext cx="228600" cy="152400"/>
            </a:xfrm>
            <a:prstGeom prst="rect">
              <a:avLst/>
            </a:prstGeom>
          </p:spPr>
        </p:pic>
      </p:grpSp>
      <p:pic>
        <p:nvPicPr>
          <p:cNvPr id="13" name="Grafik 12">
            <a:extLst>
              <a:ext uri="{FF2B5EF4-FFF2-40B4-BE49-F238E27FC236}">
                <a16:creationId xmlns:a16="http://schemas.microsoft.com/office/drawing/2014/main" id="{FB9AC344-A36F-4F93-B2E2-550CA85C6A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38621" y="5679239"/>
            <a:ext cx="2414739" cy="1286698"/>
          </a:xfrm>
          <a:prstGeom prst="rect">
            <a:avLst/>
          </a:prstGeom>
        </p:spPr>
      </p:pic>
    </p:spTree>
    <p:extLst>
      <p:ext uri="{BB962C8B-B14F-4D97-AF65-F5344CB8AC3E}">
        <p14:creationId xmlns:p14="http://schemas.microsoft.com/office/powerpoint/2010/main" val="12108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47842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Ordnen und Zählen nach Zweitstimmen: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3"/>
              </a:buBlip>
              <a:tabLst>
                <a:tab pos="174625" algn="l"/>
                <a:tab pos="623888" algn="l"/>
              </a:tabLst>
            </a:pPr>
            <a:r>
              <a:rPr lang="de-DE" sz="2400" spc="-95" dirty="0">
                <a:cs typeface="Arial"/>
              </a:rPr>
              <a:t>Bei den Stimmzetteln, auf denen </a:t>
            </a:r>
            <a:br>
              <a:rPr lang="de-DE" sz="2400" spc="-95" dirty="0">
                <a:cs typeface="Arial"/>
              </a:rPr>
            </a:br>
            <a:r>
              <a:rPr lang="de-DE" sz="2400" spc="-95" dirty="0">
                <a:cs typeface="Arial"/>
              </a:rPr>
              <a:t>nur die Erststimme abgegeben worden ist, </a:t>
            </a:r>
            <a:br>
              <a:rPr lang="de-DE" sz="2400" spc="-95" dirty="0">
                <a:cs typeface="Arial"/>
              </a:rPr>
            </a:br>
            <a:r>
              <a:rPr lang="de-DE" sz="2400" spc="-95" dirty="0">
                <a:cs typeface="Arial"/>
              </a:rPr>
              <a:t>ist die nicht abgegebene Zweitstimme ungültig.</a:t>
            </a:r>
          </a:p>
          <a:p>
            <a:pPr marL="893763" lvl="1" indent="-355600">
              <a:spcAft>
                <a:spcPts val="600"/>
              </a:spcAft>
              <a:buBlip>
                <a:blip r:embed="rId3"/>
              </a:buBlip>
              <a:tabLst>
                <a:tab pos="174625" algn="l"/>
                <a:tab pos="623888" algn="l"/>
              </a:tabLst>
            </a:pPr>
            <a:r>
              <a:rPr lang="de-DE" sz="2400" spc="-95" dirty="0">
                <a:cs typeface="Arial"/>
              </a:rPr>
              <a:t>Je zwei Beisitzer zählen dann die gebildeten Stapel </a:t>
            </a:r>
            <a:br>
              <a:rPr lang="de-DE" sz="2400" spc="-95" dirty="0">
                <a:cs typeface="Arial"/>
              </a:rPr>
            </a:br>
            <a:r>
              <a:rPr lang="de-DE" sz="2400" spc="-95" dirty="0">
                <a:cs typeface="Arial"/>
              </a:rPr>
              <a:t>durch und ermitteln die Zahl der für die einzelnen </a:t>
            </a:r>
            <a:br>
              <a:rPr lang="de-DE" sz="2400" spc="-95" dirty="0">
                <a:cs typeface="Arial"/>
              </a:rPr>
            </a:br>
            <a:r>
              <a:rPr lang="de-DE" sz="2400" spc="-95" dirty="0">
                <a:cs typeface="Arial"/>
              </a:rPr>
              <a:t>Landeslisten gültig abgegebenen Zweitstimmen </a:t>
            </a:r>
            <a:br>
              <a:rPr lang="de-DE" sz="2400" spc="-95" dirty="0">
                <a:cs typeface="Arial"/>
              </a:rPr>
            </a:br>
            <a:r>
              <a:rPr lang="de-DE" sz="2400" spc="-95" dirty="0">
                <a:cs typeface="Arial"/>
              </a:rPr>
              <a:t>sowie die Zahl der ungültigen Zweitstimmen.</a:t>
            </a:r>
          </a:p>
          <a:p>
            <a:pPr marL="893763" lvl="1" indent="-355600">
              <a:spcAft>
                <a:spcPts val="600"/>
              </a:spcAft>
              <a:buBlip>
                <a:blip r:embed="rId3"/>
              </a:buBlip>
              <a:tabLst>
                <a:tab pos="174625" algn="l"/>
                <a:tab pos="623888" algn="l"/>
              </a:tabLst>
            </a:pPr>
            <a:r>
              <a:rPr lang="de-DE" sz="2400" spc="-95" dirty="0">
                <a:cs typeface="Arial"/>
              </a:rPr>
              <a:t>Stimmen die Zählungen für die einzelnen Stapel </a:t>
            </a:r>
            <a:br>
              <a:rPr lang="de-DE" sz="2400" spc="-95" dirty="0">
                <a:cs typeface="Arial"/>
              </a:rPr>
            </a:br>
            <a:r>
              <a:rPr lang="de-DE" sz="2400" spc="-95" dirty="0">
                <a:cs typeface="Arial"/>
              </a:rPr>
              <a:t>nicht überein, ist der Zählvorgang erneut </a:t>
            </a:r>
            <a:br>
              <a:rPr lang="de-DE" sz="2400" spc="-95" dirty="0">
                <a:cs typeface="Arial"/>
              </a:rPr>
            </a:br>
            <a:r>
              <a:rPr lang="de-DE" sz="2400" spc="-95" dirty="0">
                <a:cs typeface="Arial"/>
              </a:rPr>
              <a:t>bis zur Übereinstimmung zu wiederholen!</a:t>
            </a:r>
          </a:p>
          <a:p>
            <a:pPr marL="893763" lvl="1" indent="-355600">
              <a:spcAft>
                <a:spcPts val="600"/>
              </a:spcAft>
              <a:buBlip>
                <a:blip r:embed="rId3"/>
              </a:buBlip>
              <a:tabLst>
                <a:tab pos="174625" algn="l"/>
                <a:tab pos="623888" algn="l"/>
              </a:tabLst>
            </a:pPr>
            <a:r>
              <a:rPr lang="de-DE" sz="2400" spc="-95" dirty="0">
                <a:cs typeface="Arial"/>
              </a:rPr>
              <a:t>Es ist darauf zu achten, dass auf den Stimmzetteln </a:t>
            </a:r>
            <a:br>
              <a:rPr lang="de-DE" sz="2400" spc="-95" dirty="0">
                <a:cs typeface="Arial"/>
              </a:rPr>
            </a:br>
            <a:r>
              <a:rPr lang="de-DE" sz="2400" spc="-95" dirty="0">
                <a:cs typeface="Arial"/>
              </a:rPr>
              <a:t>weder Bemerkungen noch Hinweise für die </a:t>
            </a:r>
            <a:br>
              <a:rPr lang="de-DE" sz="2400" spc="-95" dirty="0">
                <a:cs typeface="Arial"/>
              </a:rPr>
            </a:br>
            <a:r>
              <a:rPr lang="de-DE" sz="2400" spc="-95" dirty="0">
                <a:cs typeface="Arial"/>
              </a:rPr>
              <a:t>Auswertung angebracht werden dürfen!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66</a:t>
            </a:fld>
            <a:endParaRPr lang="de-DE" dirty="0"/>
          </a:p>
        </p:txBody>
      </p:sp>
      <p:pic>
        <p:nvPicPr>
          <p:cNvPr id="8" name="Grafik 7">
            <a:extLst>
              <a:ext uri="{FF2B5EF4-FFF2-40B4-BE49-F238E27FC236}">
                <a16:creationId xmlns:a16="http://schemas.microsoft.com/office/drawing/2014/main" id="{C42606E1-B258-412E-A831-F23080610B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8" t="75611" r="1769" b="3508"/>
          <a:stretch/>
        </p:blipFill>
        <p:spPr>
          <a:xfrm>
            <a:off x="7967149" y="5656224"/>
            <a:ext cx="2414739" cy="1286698"/>
          </a:xfrm>
          <a:prstGeom prst="rect">
            <a:avLst/>
          </a:prstGeom>
        </p:spPr>
      </p:pic>
      <p:pic>
        <p:nvPicPr>
          <p:cNvPr id="9" name="Grafik 8">
            <a:extLst>
              <a:ext uri="{FF2B5EF4-FFF2-40B4-BE49-F238E27FC236}">
                <a16:creationId xmlns:a16="http://schemas.microsoft.com/office/drawing/2014/main" id="{922D071C-DEE4-4C06-AA95-4A67A73ADC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1" t="33068" r="25861" b="45911"/>
          <a:stretch/>
        </p:blipFill>
        <p:spPr>
          <a:xfrm>
            <a:off x="7939239" y="4160165"/>
            <a:ext cx="2362200" cy="1295400"/>
          </a:xfrm>
          <a:prstGeom prst="rect">
            <a:avLst/>
          </a:prstGeom>
        </p:spPr>
      </p:pic>
      <p:grpSp>
        <p:nvGrpSpPr>
          <p:cNvPr id="10" name="Gruppieren 9">
            <a:extLst>
              <a:ext uri="{FF2B5EF4-FFF2-40B4-BE49-F238E27FC236}">
                <a16:creationId xmlns:a16="http://schemas.microsoft.com/office/drawing/2014/main" id="{EFCD19B3-ECCC-4584-959D-BDD4FF083C68}"/>
              </a:ext>
            </a:extLst>
          </p:cNvPr>
          <p:cNvGrpSpPr/>
          <p:nvPr/>
        </p:nvGrpSpPr>
        <p:grpSpPr>
          <a:xfrm>
            <a:off x="7886700" y="2672808"/>
            <a:ext cx="2414739" cy="1286698"/>
            <a:chOff x="8007350" y="4413010"/>
            <a:chExt cx="2414739" cy="1286698"/>
          </a:xfrm>
        </p:grpSpPr>
        <p:pic>
          <p:nvPicPr>
            <p:cNvPr id="11" name="Grafik 10">
              <a:extLst>
                <a:ext uri="{FF2B5EF4-FFF2-40B4-BE49-F238E27FC236}">
                  <a16:creationId xmlns:a16="http://schemas.microsoft.com/office/drawing/2014/main" id="{497463C9-0951-4766-875B-FA633FD4A7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07350" y="4413010"/>
              <a:ext cx="2414739" cy="1286698"/>
            </a:xfrm>
            <a:prstGeom prst="rect">
              <a:avLst/>
            </a:prstGeom>
          </p:spPr>
        </p:pic>
        <p:pic>
          <p:nvPicPr>
            <p:cNvPr id="12" name="Grafik 11">
              <a:extLst>
                <a:ext uri="{FF2B5EF4-FFF2-40B4-BE49-F238E27FC236}">
                  <a16:creationId xmlns:a16="http://schemas.microsoft.com/office/drawing/2014/main" id="{C9C2CAA7-7379-4420-956F-5884EB6822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160" t="44119" r="48594" b="53408"/>
            <a:stretch/>
          </p:blipFill>
          <p:spPr>
            <a:xfrm>
              <a:off x="9136800" y="4870800"/>
              <a:ext cx="228600" cy="152400"/>
            </a:xfrm>
            <a:prstGeom prst="rect">
              <a:avLst/>
            </a:prstGeom>
          </p:spPr>
        </p:pic>
      </p:grpSp>
      <p:pic>
        <p:nvPicPr>
          <p:cNvPr id="13" name="Grafik 12">
            <a:extLst>
              <a:ext uri="{FF2B5EF4-FFF2-40B4-BE49-F238E27FC236}">
                <a16:creationId xmlns:a16="http://schemas.microsoft.com/office/drawing/2014/main" id="{07C9FD21-2021-4C24-BC5F-80D73EC27C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7937500" y="1181100"/>
            <a:ext cx="2414739" cy="1286698"/>
          </a:xfrm>
          <a:prstGeom prst="rect">
            <a:avLst/>
          </a:prstGeom>
        </p:spPr>
      </p:pic>
    </p:spTree>
    <p:extLst>
      <p:ext uri="{BB962C8B-B14F-4D97-AF65-F5344CB8AC3E}">
        <p14:creationId xmlns:p14="http://schemas.microsoft.com/office/powerpoint/2010/main" val="42437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10057184" cy="244682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Eintragen der Zwischensumme II in die (Brief-)Wahlniederschrift:</a:t>
            </a:r>
          </a:p>
          <a:p>
            <a:pPr marL="893763" lvl="1" indent="-355600">
              <a:spcAft>
                <a:spcPts val="600"/>
              </a:spcAft>
              <a:buBlip>
                <a:blip r:embed="rId3"/>
              </a:buBlip>
              <a:tabLst>
                <a:tab pos="174625" algn="l"/>
                <a:tab pos="623888" algn="l"/>
              </a:tabLst>
            </a:pPr>
            <a:r>
              <a:rPr lang="de-DE" sz="2400" spc="-95" dirty="0">
                <a:cs typeface="Arial"/>
              </a:rPr>
              <a:t>Eintrag der ermittelten Stimmenzahlen in Abschnitt 4 der </a:t>
            </a:r>
            <a:br>
              <a:rPr lang="de-DE" sz="2400" spc="-95" dirty="0">
                <a:cs typeface="Arial"/>
              </a:rPr>
            </a:br>
            <a:r>
              <a:rPr lang="de-DE" sz="2400" spc="-95" dirty="0">
                <a:cs typeface="Arial"/>
              </a:rPr>
              <a:t>(Brief-)Wahlniederschrift als Zwischensumme II „Spalte ZS II”</a:t>
            </a:r>
          </a:p>
          <a:p>
            <a:pPr marL="1350963" lvl="2" indent="-355600">
              <a:spcAft>
                <a:spcPts val="600"/>
              </a:spcAft>
              <a:buBlip>
                <a:blip r:embed="rId3"/>
              </a:buBlip>
              <a:tabLst>
                <a:tab pos="174625" algn="l"/>
                <a:tab pos="623888" algn="l"/>
              </a:tabLst>
            </a:pPr>
            <a:r>
              <a:rPr lang="de-DE" sz="2400" spc="-95" dirty="0">
                <a:cs typeface="Arial"/>
              </a:rPr>
              <a:t>Gültige Zweitstimmen: </a:t>
            </a:r>
            <a:br>
              <a:rPr lang="de-DE" sz="2400" spc="-95" dirty="0">
                <a:cs typeface="Arial"/>
              </a:rPr>
            </a:br>
            <a:r>
              <a:rPr lang="de-DE" sz="2400" spc="-95" dirty="0">
                <a:cs typeface="Arial"/>
              </a:rPr>
              <a:t>F1 , F2 , ..., usw.</a:t>
            </a:r>
          </a:p>
          <a:p>
            <a:pPr marL="1350963" lvl="2" indent="-355600">
              <a:spcAft>
                <a:spcPts val="600"/>
              </a:spcAft>
              <a:buBlip>
                <a:blip r:embed="rId3"/>
              </a:buBlip>
              <a:tabLst>
                <a:tab pos="174625" algn="l"/>
                <a:tab pos="623888" algn="l"/>
              </a:tabLst>
            </a:pPr>
            <a:r>
              <a:rPr lang="de-DE" sz="2400" spc="-95" dirty="0">
                <a:cs typeface="Arial"/>
              </a:rPr>
              <a:t>Ungültige Zweitstimmen: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33. Eintragen Stimmen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67</a:t>
            </a:fld>
            <a:endParaRPr lang="de-DE" dirty="0"/>
          </a:p>
        </p:txBody>
      </p:sp>
      <p:pic>
        <p:nvPicPr>
          <p:cNvPr id="4" name="Grafik 3">
            <a:extLst>
              <a:ext uri="{FF2B5EF4-FFF2-40B4-BE49-F238E27FC236}">
                <a16:creationId xmlns:a16="http://schemas.microsoft.com/office/drawing/2014/main" id="{D528CF9D-30FF-4CB4-BB5B-A42A0E496D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1879" r="1596" b="3691"/>
          <a:stretch/>
        </p:blipFill>
        <p:spPr>
          <a:xfrm>
            <a:off x="5721350" y="2340997"/>
            <a:ext cx="4724401" cy="4876800"/>
          </a:xfrm>
          <a:prstGeom prst="rect">
            <a:avLst/>
          </a:prstGeom>
        </p:spPr>
      </p:pic>
      <p:sp>
        <p:nvSpPr>
          <p:cNvPr id="2" name="Rechteck 1">
            <a:extLst>
              <a:ext uri="{FF2B5EF4-FFF2-40B4-BE49-F238E27FC236}">
                <a16:creationId xmlns:a16="http://schemas.microsoft.com/office/drawing/2014/main" id="{97892ED0-654C-41EE-BBCC-CE0FC0AF2897}"/>
              </a:ext>
            </a:extLst>
          </p:cNvPr>
          <p:cNvSpPr/>
          <p:nvPr/>
        </p:nvSpPr>
        <p:spPr>
          <a:xfrm>
            <a:off x="8464550" y="5842000"/>
            <a:ext cx="685800" cy="990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00D4673E-F2C4-4478-9927-3624FA6FFC0B}"/>
              </a:ext>
            </a:extLst>
          </p:cNvPr>
          <p:cNvSpPr/>
          <p:nvPr/>
        </p:nvSpPr>
        <p:spPr>
          <a:xfrm>
            <a:off x="8464550" y="5274697"/>
            <a:ext cx="685800" cy="4953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148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2"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62397"/>
            <a:ext cx="9868835" cy="607858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Der (Brief-)Wahlvorsteher ordnet Stapel b getrennt nach den </a:t>
            </a:r>
            <a:br>
              <a:rPr lang="de-DE" sz="2400" spc="-95" dirty="0">
                <a:cs typeface="Arial"/>
              </a:rPr>
            </a:br>
            <a:r>
              <a:rPr lang="de-DE" sz="2400" spc="-95" dirty="0">
                <a:cs typeface="Arial"/>
              </a:rPr>
              <a:t>für die einzelnen Bewerber abgegebenen Erststimmen neu.</a:t>
            </a:r>
          </a:p>
          <a:p>
            <a:pPr marL="436563" indent="-355600">
              <a:spcAft>
                <a:spcPts val="600"/>
              </a:spcAft>
              <a:buBlip>
                <a:blip r:embed="rId3"/>
              </a:buBlip>
              <a:tabLst>
                <a:tab pos="174625" algn="l"/>
                <a:tab pos="623888" algn="l"/>
              </a:tabLst>
            </a:pPr>
            <a:r>
              <a:rPr lang="de-DE" sz="2400" spc="-95" dirty="0">
                <a:cs typeface="Arial"/>
              </a:rPr>
              <a:t>Stimmzettel, auf denen nur eine Zweitstimme und keine </a:t>
            </a:r>
            <a:br>
              <a:rPr lang="de-DE" sz="2400" spc="-95" dirty="0">
                <a:cs typeface="Arial"/>
              </a:rPr>
            </a:br>
            <a:r>
              <a:rPr lang="de-DE" sz="2400" spc="-95" dirty="0">
                <a:cs typeface="Arial"/>
              </a:rPr>
              <a:t>Erststimme abgegeben worden ist, bilden einen Stapel.</a:t>
            </a:r>
          </a:p>
          <a:p>
            <a:pPr marL="436563" indent="-355600">
              <a:spcAft>
                <a:spcPts val="600"/>
              </a:spcAft>
              <a:buBlip>
                <a:blip r:embed="rId3"/>
              </a:buBlip>
              <a:tabLst>
                <a:tab pos="174625" algn="l"/>
                <a:tab pos="623888" algn="l"/>
              </a:tabLst>
            </a:pPr>
            <a:r>
              <a:rPr lang="de-DE" sz="2400" spc="-95" dirty="0">
                <a:cs typeface="Arial"/>
              </a:rPr>
              <a:t>Der (Brief-)Wahlvorsteher liest bei jedem Stimmzettel laut vor, </a:t>
            </a:r>
            <a:br>
              <a:rPr lang="de-DE" sz="2400" spc="-95" dirty="0">
                <a:cs typeface="Arial"/>
              </a:rPr>
            </a:br>
            <a:r>
              <a:rPr lang="de-DE" sz="2400" spc="-95" dirty="0">
                <a:cs typeface="Arial"/>
              </a:rPr>
              <a:t>für welchen Bewerber die Erststimme abgegeben worden ist.</a:t>
            </a:r>
          </a:p>
          <a:p>
            <a:pPr marL="436563" indent="-355600">
              <a:spcAft>
                <a:spcPts val="600"/>
              </a:spcAft>
              <a:buBlip>
                <a:blip r:embed="rId3"/>
              </a:buBlip>
              <a:tabLst>
                <a:tab pos="174625" algn="l"/>
                <a:tab pos="623888" algn="l"/>
              </a:tabLst>
            </a:pPr>
            <a:r>
              <a:rPr lang="de-DE" sz="2400" spc="-95" dirty="0">
                <a:cs typeface="Arial"/>
              </a:rPr>
              <a:t>Wurde nur die Zweitstimme abgegeben, </a:t>
            </a:r>
            <a:br>
              <a:rPr lang="de-DE" sz="2400" spc="-95" dirty="0">
                <a:cs typeface="Arial"/>
              </a:rPr>
            </a:br>
            <a:r>
              <a:rPr lang="de-DE" sz="2400" spc="-95" dirty="0">
                <a:cs typeface="Arial"/>
              </a:rPr>
              <a:t>ist die nicht abgegebene Erststimme ungültig. </a:t>
            </a:r>
          </a:p>
          <a:p>
            <a:pPr marL="436563" indent="-355600">
              <a:spcAft>
                <a:spcPts val="600"/>
              </a:spcAft>
              <a:buBlip>
                <a:blip r:embed="rId3"/>
              </a:buBlip>
              <a:tabLst>
                <a:tab pos="174625" algn="l"/>
                <a:tab pos="623888" algn="l"/>
              </a:tabLst>
            </a:pPr>
            <a:r>
              <a:rPr lang="de-DE" sz="2400" spc="-95" dirty="0">
                <a:cs typeface="Arial"/>
              </a:rPr>
              <a:t>Je zwei Beisitzer zählen dann die vom (Brief-)Wahlvorsteher gebildeten Stapel durch </a:t>
            </a:r>
            <a:br>
              <a:rPr lang="de-DE" sz="2400" spc="-95" dirty="0">
                <a:cs typeface="Arial"/>
              </a:rPr>
            </a:br>
            <a:r>
              <a:rPr lang="de-DE" sz="2400" spc="-95" dirty="0">
                <a:cs typeface="Arial"/>
              </a:rPr>
              <a:t>und ermitteln so die Zahl der gültigen und ungültigen Erststimmen.</a:t>
            </a:r>
          </a:p>
          <a:p>
            <a:pPr marL="436563" indent="-355600">
              <a:spcAft>
                <a:spcPts val="600"/>
              </a:spcAft>
              <a:buBlip>
                <a:blip r:embed="rId3"/>
              </a:buBlip>
              <a:tabLst>
                <a:tab pos="174625" algn="l"/>
                <a:tab pos="623888" algn="l"/>
              </a:tabLst>
            </a:pPr>
            <a:r>
              <a:rPr lang="de-DE" sz="2400" spc="-95" dirty="0">
                <a:cs typeface="Arial"/>
              </a:rPr>
              <a:t>Wie bei der Zählung der Zweitstimmen gilt auch bei den Erststimmen:</a:t>
            </a:r>
          </a:p>
          <a:p>
            <a:pPr marL="893763" lvl="1" indent="-355600">
              <a:spcAft>
                <a:spcPts val="600"/>
              </a:spcAft>
              <a:buBlip>
                <a:blip r:embed="rId3"/>
              </a:buBlip>
              <a:tabLst>
                <a:tab pos="174625" algn="l"/>
                <a:tab pos="623888" algn="l"/>
              </a:tabLst>
            </a:pPr>
            <a:r>
              <a:rPr lang="de-DE" sz="2400" spc="-95" dirty="0">
                <a:cs typeface="Arial"/>
              </a:rPr>
              <a:t>Stimmen die Zählungen der einzelnen Stapel nicht überein, ist der Zählvorgang erneut bis zur Übereinstimmung zu wiederholen.</a:t>
            </a:r>
          </a:p>
          <a:p>
            <a:pPr marL="893763" lvl="1" indent="-355600">
              <a:spcAft>
                <a:spcPts val="600"/>
              </a:spcAft>
              <a:buBlip>
                <a:blip r:embed="rId3"/>
              </a:buBlip>
              <a:tabLst>
                <a:tab pos="174625" algn="l"/>
                <a:tab pos="623888" algn="l"/>
              </a:tabLst>
            </a:pPr>
            <a:r>
              <a:rPr lang="de-DE" sz="2400" spc="-95" dirty="0">
                <a:cs typeface="Arial"/>
              </a:rPr>
              <a:t>Auf den Stimmzetteln dürfen weder Bemerkungen noch Hinweise für die Auswertung angebracht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34. Ordnen und Zählen Stapel b - Erststimmen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68</a:t>
            </a:fld>
            <a:endParaRPr lang="de-DE" dirty="0"/>
          </a:p>
        </p:txBody>
      </p:sp>
      <p:pic>
        <p:nvPicPr>
          <p:cNvPr id="8" name="Grafik 7">
            <a:extLst>
              <a:ext uri="{FF2B5EF4-FFF2-40B4-BE49-F238E27FC236}">
                <a16:creationId xmlns:a16="http://schemas.microsoft.com/office/drawing/2014/main" id="{8ADDEF39-B633-4C81-AB98-13460F6023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25861" b="45911"/>
          <a:stretch/>
        </p:blipFill>
        <p:spPr>
          <a:xfrm>
            <a:off x="8004646" y="1107659"/>
            <a:ext cx="2362200" cy="1295400"/>
          </a:xfrm>
          <a:prstGeom prst="rect">
            <a:avLst/>
          </a:prstGeom>
        </p:spPr>
      </p:pic>
      <p:pic>
        <p:nvPicPr>
          <p:cNvPr id="11" name="Grafik 10">
            <a:extLst>
              <a:ext uri="{FF2B5EF4-FFF2-40B4-BE49-F238E27FC236}">
                <a16:creationId xmlns:a16="http://schemas.microsoft.com/office/drawing/2014/main" id="{CDB62827-9294-4DC3-9082-C5A1C82683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60" t="44119" r="48594" b="53408"/>
          <a:stretch/>
        </p:blipFill>
        <p:spPr>
          <a:xfrm>
            <a:off x="9001659" y="3163873"/>
            <a:ext cx="228600" cy="152400"/>
          </a:xfrm>
          <a:prstGeom prst="rect">
            <a:avLst/>
          </a:prstGeom>
        </p:spPr>
      </p:pic>
      <p:pic>
        <p:nvPicPr>
          <p:cNvPr id="12" name="Grafik 11">
            <a:extLst>
              <a:ext uri="{FF2B5EF4-FFF2-40B4-BE49-F238E27FC236}">
                <a16:creationId xmlns:a16="http://schemas.microsoft.com/office/drawing/2014/main" id="{11AD83CF-9D45-4333-AB10-BFBE713402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292678" y="2065275"/>
            <a:ext cx="2414739" cy="1286698"/>
          </a:xfrm>
          <a:prstGeom prst="rect">
            <a:avLst/>
          </a:prstGeom>
        </p:spPr>
      </p:pic>
      <p:grpSp>
        <p:nvGrpSpPr>
          <p:cNvPr id="2" name="Gruppieren 1">
            <a:extLst>
              <a:ext uri="{FF2B5EF4-FFF2-40B4-BE49-F238E27FC236}">
                <a16:creationId xmlns:a16="http://schemas.microsoft.com/office/drawing/2014/main" id="{C1057C43-4800-4809-B9EE-6E3A750CC8BC}"/>
              </a:ext>
            </a:extLst>
          </p:cNvPr>
          <p:cNvGrpSpPr/>
          <p:nvPr/>
        </p:nvGrpSpPr>
        <p:grpSpPr>
          <a:xfrm>
            <a:off x="8031894" y="3073966"/>
            <a:ext cx="2414739" cy="1286698"/>
            <a:chOff x="7937500" y="2732860"/>
            <a:chExt cx="2414739" cy="1286698"/>
          </a:xfrm>
        </p:grpSpPr>
        <p:pic>
          <p:nvPicPr>
            <p:cNvPr id="13" name="Grafik 12">
              <a:extLst>
                <a:ext uri="{FF2B5EF4-FFF2-40B4-BE49-F238E27FC236}">
                  <a16:creationId xmlns:a16="http://schemas.microsoft.com/office/drawing/2014/main" id="{87659C5D-64C1-48AF-BBA4-A6977865F8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818" t="75611" r="1769" b="3508"/>
            <a:stretch/>
          </p:blipFill>
          <p:spPr>
            <a:xfrm>
              <a:off x="7937500" y="2732860"/>
              <a:ext cx="2414739" cy="1286698"/>
            </a:xfrm>
            <a:prstGeom prst="rect">
              <a:avLst/>
            </a:prstGeom>
          </p:spPr>
        </p:pic>
        <p:pic>
          <p:nvPicPr>
            <p:cNvPr id="14" name="Grafik 13">
              <a:extLst>
                <a:ext uri="{FF2B5EF4-FFF2-40B4-BE49-F238E27FC236}">
                  <a16:creationId xmlns:a16="http://schemas.microsoft.com/office/drawing/2014/main" id="{FB4CF16B-1DB0-49A9-9BF8-F1D251B6BE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166" t="41359" r="54588" b="56168"/>
            <a:stretch/>
          </p:blipFill>
          <p:spPr>
            <a:xfrm>
              <a:off x="8812800" y="3506400"/>
              <a:ext cx="228600" cy="152400"/>
            </a:xfrm>
            <a:prstGeom prst="rect">
              <a:avLst/>
            </a:prstGeom>
          </p:spPr>
        </p:pic>
        <p:pic>
          <p:nvPicPr>
            <p:cNvPr id="15" name="Grafik 14">
              <a:extLst>
                <a:ext uri="{FF2B5EF4-FFF2-40B4-BE49-F238E27FC236}">
                  <a16:creationId xmlns:a16="http://schemas.microsoft.com/office/drawing/2014/main" id="{8F35555C-071A-442D-89B0-EED3B4C022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514" t="39463" r="29735" b="49559"/>
            <a:stretch/>
          </p:blipFill>
          <p:spPr>
            <a:xfrm>
              <a:off x="9041400" y="3063600"/>
              <a:ext cx="1078650" cy="676509"/>
            </a:xfrm>
            <a:prstGeom prst="rect">
              <a:avLst/>
            </a:prstGeom>
          </p:spPr>
        </p:pic>
      </p:grpSp>
      <p:pic>
        <p:nvPicPr>
          <p:cNvPr id="6" name="Grafik 5">
            <a:extLst>
              <a:ext uri="{FF2B5EF4-FFF2-40B4-BE49-F238E27FC236}">
                <a16:creationId xmlns:a16="http://schemas.microsoft.com/office/drawing/2014/main" id="{E5EEFF4F-F4B6-462A-8D7E-BE519F5594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818" t="75611" r="1769" b="3508"/>
          <a:stretch/>
        </p:blipFill>
        <p:spPr>
          <a:xfrm>
            <a:off x="8038179" y="3055875"/>
            <a:ext cx="2414739" cy="1286698"/>
          </a:xfrm>
          <a:prstGeom prst="rect">
            <a:avLst/>
          </a:prstGeom>
        </p:spPr>
      </p:pic>
      <p:sp>
        <p:nvSpPr>
          <p:cNvPr id="16" name="Rechteck 15">
            <a:extLst>
              <a:ext uri="{FF2B5EF4-FFF2-40B4-BE49-F238E27FC236}">
                <a16:creationId xmlns:a16="http://schemas.microsoft.com/office/drawing/2014/main" id="{389C88B0-2B00-407E-A150-C9CD32959C85}"/>
              </a:ext>
            </a:extLst>
          </p:cNvPr>
          <p:cNvSpPr/>
          <p:nvPr/>
        </p:nvSpPr>
        <p:spPr>
          <a:xfrm>
            <a:off x="8907193" y="3471389"/>
            <a:ext cx="533465" cy="551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7" name="Rechteck 16">
            <a:extLst>
              <a:ext uri="{FF2B5EF4-FFF2-40B4-BE49-F238E27FC236}">
                <a16:creationId xmlns:a16="http://schemas.microsoft.com/office/drawing/2014/main" id="{0E7D39B4-A645-468A-AC95-40562921A0EF}"/>
              </a:ext>
            </a:extLst>
          </p:cNvPr>
          <p:cNvSpPr/>
          <p:nvPr/>
        </p:nvSpPr>
        <p:spPr>
          <a:xfrm>
            <a:off x="8803811" y="1569741"/>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8" name="Rechteck 17">
            <a:extLst>
              <a:ext uri="{FF2B5EF4-FFF2-40B4-BE49-F238E27FC236}">
                <a16:creationId xmlns:a16="http://schemas.microsoft.com/office/drawing/2014/main" id="{F3480D45-21D7-430B-AB08-F58E3E5E966D}"/>
              </a:ext>
            </a:extLst>
          </p:cNvPr>
          <p:cNvSpPr/>
          <p:nvPr/>
        </p:nvSpPr>
        <p:spPr>
          <a:xfrm>
            <a:off x="9069097" y="2465568"/>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9" name="Rechteck 18">
            <a:extLst>
              <a:ext uri="{FF2B5EF4-FFF2-40B4-BE49-F238E27FC236}">
                <a16:creationId xmlns:a16="http://schemas.microsoft.com/office/drawing/2014/main" id="{5E5E4B79-7FCB-40B3-95CE-21030865A0BD}"/>
              </a:ext>
            </a:extLst>
          </p:cNvPr>
          <p:cNvSpPr/>
          <p:nvPr/>
        </p:nvSpPr>
        <p:spPr>
          <a:xfrm>
            <a:off x="8822187" y="3471473"/>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0" name="Rechteck 19">
            <a:extLst>
              <a:ext uri="{FF2B5EF4-FFF2-40B4-BE49-F238E27FC236}">
                <a16:creationId xmlns:a16="http://schemas.microsoft.com/office/drawing/2014/main" id="{BFFB3B3B-DDE3-4FAF-876C-1DB8CE431F71}"/>
              </a:ext>
            </a:extLst>
          </p:cNvPr>
          <p:cNvSpPr/>
          <p:nvPr/>
        </p:nvSpPr>
        <p:spPr>
          <a:xfrm>
            <a:off x="8088236" y="3094497"/>
            <a:ext cx="2305858" cy="1248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50608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5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16" grpId="0" animBg="1"/>
      <p:bldP spid="17" grpId="0" animBg="1"/>
      <p:bldP spid="18" grpId="0" animBg="1"/>
      <p:bldP spid="19" grpId="0" animBg="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21653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gültigen Erststimmen werden vom Schriftführer </a:t>
            </a:r>
            <a:br>
              <a:rPr lang="de-DE" sz="2400" spc="-95" dirty="0">
                <a:cs typeface="Arial"/>
              </a:rPr>
            </a:br>
            <a:r>
              <a:rPr lang="de-DE" sz="2400" spc="-95" dirty="0">
                <a:cs typeface="Arial"/>
              </a:rPr>
              <a:t>als Zwischensumme II (ZS II) unter Abschnitt 4 in die (Brief-)Wahlniederschrift eingetragen, </a:t>
            </a:r>
          </a:p>
          <a:p>
            <a:pPr marL="893763" lvl="1" indent="-355600">
              <a:spcAft>
                <a:spcPts val="600"/>
              </a:spcAft>
              <a:buBlip>
                <a:blip r:embed="rId3"/>
              </a:buBlip>
              <a:tabLst>
                <a:tab pos="174625" algn="l"/>
                <a:tab pos="623888" algn="l"/>
              </a:tabLst>
            </a:pPr>
            <a:r>
              <a:rPr lang="de-DE" sz="2400" spc="-95" dirty="0">
                <a:cs typeface="Arial"/>
              </a:rPr>
              <a:t>die ungültigen Erststimmen </a:t>
            </a:r>
            <a:br>
              <a:rPr lang="de-DE" sz="2400" spc="-95" dirty="0">
                <a:cs typeface="Arial"/>
              </a:rPr>
            </a:br>
            <a:r>
              <a:rPr lang="de-DE" sz="2400" spc="-95" dirty="0">
                <a:cs typeface="Arial"/>
              </a:rPr>
              <a:t>bei Kennbuchstabe C.</a:t>
            </a:r>
          </a:p>
          <a:p>
            <a:pPr marL="893763" lvl="1" indent="-355600">
              <a:spcAft>
                <a:spcPts val="600"/>
              </a:spcAft>
              <a:buBlip>
                <a:blip r:embed="rId3"/>
              </a:buBlip>
              <a:tabLst>
                <a:tab pos="174625" algn="l"/>
                <a:tab pos="623888" algn="l"/>
              </a:tabLst>
            </a:pPr>
            <a:r>
              <a:rPr lang="de-DE" sz="2400" spc="-95" dirty="0">
                <a:cs typeface="Arial"/>
              </a:rPr>
              <a:t>Es ist darauf zu achten, </a:t>
            </a:r>
            <a:br>
              <a:rPr lang="de-DE" sz="2400" spc="-95" dirty="0">
                <a:cs typeface="Arial"/>
              </a:rPr>
            </a:br>
            <a:r>
              <a:rPr lang="de-DE" sz="2400" spc="-95" dirty="0">
                <a:cs typeface="Arial"/>
              </a:rPr>
              <a:t>dass die Stimmenzahlen in </a:t>
            </a:r>
            <a:br>
              <a:rPr lang="de-DE" sz="2400" spc="-95" dirty="0">
                <a:cs typeface="Arial"/>
              </a:rPr>
            </a:br>
            <a:r>
              <a:rPr lang="de-DE" sz="2400" spc="-95" dirty="0">
                <a:cs typeface="Arial"/>
              </a:rPr>
              <a:t>Abschnitt 4 der                                                                                                                    (Brief-)Wahlniederschrift </a:t>
            </a:r>
            <a:br>
              <a:rPr lang="de-DE" sz="2400" spc="-95" dirty="0">
                <a:cs typeface="Arial"/>
              </a:rPr>
            </a:br>
            <a:r>
              <a:rPr lang="de-DE" sz="2400" spc="-95" dirty="0">
                <a:cs typeface="Arial"/>
              </a:rPr>
              <a:t>nur unter dem Ergebnis der </a:t>
            </a:r>
            <a:br>
              <a:rPr lang="de-DE" sz="2400" spc="-95" dirty="0">
                <a:cs typeface="Arial"/>
              </a:rPr>
            </a:br>
            <a:r>
              <a:rPr lang="de-DE" sz="2400" spc="-95" dirty="0">
                <a:cs typeface="Arial"/>
              </a:rPr>
              <a:t>Erststimmen erscheinen dürfen.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35. Eintragen Stimmen Stapel b - Erststimmen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69</a:t>
            </a:fld>
            <a:endParaRPr lang="de-DE" dirty="0"/>
          </a:p>
        </p:txBody>
      </p:sp>
      <p:pic>
        <p:nvPicPr>
          <p:cNvPr id="4" name="Grafik 3">
            <a:extLst>
              <a:ext uri="{FF2B5EF4-FFF2-40B4-BE49-F238E27FC236}">
                <a16:creationId xmlns:a16="http://schemas.microsoft.com/office/drawing/2014/main" id="{A53830F3-CEBB-4780-B2FA-C17BF3721B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1879" r="3020" b="3691"/>
          <a:stretch/>
        </p:blipFill>
        <p:spPr>
          <a:xfrm>
            <a:off x="5665938" y="2336800"/>
            <a:ext cx="4648201" cy="4876800"/>
          </a:xfrm>
          <a:prstGeom prst="rect">
            <a:avLst/>
          </a:prstGeom>
        </p:spPr>
      </p:pic>
      <p:sp>
        <p:nvSpPr>
          <p:cNvPr id="6" name="Rechteck 5">
            <a:extLst>
              <a:ext uri="{FF2B5EF4-FFF2-40B4-BE49-F238E27FC236}">
                <a16:creationId xmlns:a16="http://schemas.microsoft.com/office/drawing/2014/main" id="{FA5C8566-B166-4267-B16F-69F276C9DCC6}"/>
              </a:ext>
            </a:extLst>
          </p:cNvPr>
          <p:cNvSpPr/>
          <p:nvPr/>
        </p:nvSpPr>
        <p:spPr>
          <a:xfrm>
            <a:off x="8464550" y="3479800"/>
            <a:ext cx="609600"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C558115E-334F-4FA3-83B8-9D0403122F4E}"/>
              </a:ext>
            </a:extLst>
          </p:cNvPr>
          <p:cNvSpPr/>
          <p:nvPr/>
        </p:nvSpPr>
        <p:spPr>
          <a:xfrm>
            <a:off x="8464550" y="2829807"/>
            <a:ext cx="609600" cy="4975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7759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2"/>
              </a:buBlip>
            </a:pPr>
            <a:r>
              <a:rPr lang="de-DE" dirty="0">
                <a:solidFill>
                  <a:schemeClr val="tx1">
                    <a:lumMod val="65000"/>
                    <a:lumOff val="35000"/>
                  </a:schemeClr>
                </a:solidFill>
                <a:latin typeface="+mj-lt"/>
              </a:rPr>
              <a:t>2. Urnen- und Briefwahlvorstand</a:t>
            </a:r>
            <a:endParaRPr dirty="0">
              <a:solidFill>
                <a:schemeClr val="tx1">
                  <a:lumMod val="65000"/>
                  <a:lumOff val="35000"/>
                </a:schemeClr>
              </a:solidFill>
              <a:latin typeface="+mj-lt"/>
            </a:endParaRPr>
          </a:p>
        </p:txBody>
      </p:sp>
      <p:sp>
        <p:nvSpPr>
          <p:cNvPr id="3" name="Foliennummernplatzhalter 2"/>
          <p:cNvSpPr>
            <a:spLocks noGrp="1"/>
          </p:cNvSpPr>
          <p:nvPr>
            <p:ph type="sldNum" sz="quarter" idx="4"/>
          </p:nvPr>
        </p:nvSpPr>
        <p:spPr/>
        <p:txBody>
          <a:bodyPr/>
          <a:lstStyle/>
          <a:p>
            <a:r>
              <a:rPr lang="de-DE" dirty="0"/>
              <a:t>     </a:t>
            </a:r>
            <a:fld id="{B6F15528-21DE-4FAA-801E-634DDDAF4B2B}" type="slidenum">
              <a:rPr lang="de-DE" smtClean="0"/>
              <a:pPr/>
              <a:t>7</a:t>
            </a:fld>
            <a:endParaRPr lang="de-DE" dirty="0"/>
          </a:p>
        </p:txBody>
      </p:sp>
      <p:sp>
        <p:nvSpPr>
          <p:cNvPr id="5" name="object 6"/>
          <p:cNvSpPr txBox="1"/>
          <p:nvPr/>
        </p:nvSpPr>
        <p:spPr>
          <a:xfrm>
            <a:off x="539750" y="1117600"/>
            <a:ext cx="9774389" cy="497059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Allgemeine Tätigkeiten, Rechte und Pflichten des (Brief-)Wahlvorstands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3"/>
              </a:buBlip>
              <a:tabLst>
                <a:tab pos="174625" algn="l"/>
                <a:tab pos="623888" algn="l"/>
              </a:tabLst>
            </a:pPr>
            <a:r>
              <a:rPr lang="de-DE" sz="2400" spc="-95" dirty="0">
                <a:cs typeface="Arial"/>
              </a:rPr>
              <a:t>Entscheidet über alle Fragen bei der Wahl und der Ergebnisermittlung</a:t>
            </a:r>
          </a:p>
          <a:p>
            <a:pPr marL="893763" lvl="1" indent="-355600">
              <a:spcAft>
                <a:spcPts val="600"/>
              </a:spcAft>
              <a:buBlip>
                <a:blip r:embed="rId3"/>
              </a:buBlip>
              <a:tabLst>
                <a:tab pos="174625" algn="l"/>
                <a:tab pos="623888" algn="l"/>
              </a:tabLst>
            </a:pPr>
            <a:r>
              <a:rPr lang="de-DE" sz="2400" spc="-95" dirty="0">
                <a:cs typeface="Arial"/>
              </a:rPr>
              <a:t>Verhandelt, berät und entscheidet öffentlich</a:t>
            </a:r>
          </a:p>
          <a:p>
            <a:pPr marL="893763" lvl="1" indent="-355600">
              <a:spcAft>
                <a:spcPts val="600"/>
              </a:spcAft>
              <a:buBlip>
                <a:blip r:embed="rId3"/>
              </a:buBlip>
              <a:tabLst>
                <a:tab pos="174625" algn="l"/>
                <a:tab pos="623888" algn="l"/>
              </a:tabLst>
            </a:pPr>
            <a:r>
              <a:rPr lang="de-DE" sz="2400" spc="-95" dirty="0">
                <a:cs typeface="Arial"/>
              </a:rPr>
              <a:t>Entscheidet über die Gültigkeit der Stimmen</a:t>
            </a:r>
          </a:p>
          <a:p>
            <a:pPr marL="893763" lvl="1" indent="-355600">
              <a:spcAft>
                <a:spcPts val="600"/>
              </a:spcAft>
              <a:buBlip>
                <a:blip r:embed="rId3"/>
              </a:buBlip>
              <a:tabLst>
                <a:tab pos="174625" algn="l"/>
                <a:tab pos="623888" algn="l"/>
              </a:tabLst>
            </a:pPr>
            <a:r>
              <a:rPr lang="de-DE" sz="2400" spc="-95" dirty="0">
                <a:cs typeface="Arial"/>
              </a:rPr>
              <a:t>Entscheidet mit Stimmenmehrheit; </a:t>
            </a:r>
            <a:br>
              <a:rPr lang="de-DE" sz="2400" spc="-95" dirty="0">
                <a:cs typeface="Arial"/>
              </a:rPr>
            </a:br>
            <a:r>
              <a:rPr lang="de-DE" sz="2400" spc="-95" dirty="0">
                <a:cs typeface="Arial"/>
              </a:rPr>
              <a:t>bei Stimmengleichheit ist die Stimme des (Brief-)Wahlvorstehers ausschlaggebend</a:t>
            </a:r>
          </a:p>
          <a:p>
            <a:pPr marL="893763" lvl="1" indent="-355600">
              <a:spcAft>
                <a:spcPts val="600"/>
              </a:spcAft>
              <a:buBlip>
                <a:blip r:embed="rId3"/>
              </a:buBlip>
              <a:tabLst>
                <a:tab pos="174625" algn="l"/>
                <a:tab pos="623888" algn="l"/>
              </a:tabLst>
            </a:pPr>
            <a:r>
              <a:rPr lang="de-DE" sz="2400" spc="-95" dirty="0">
                <a:cs typeface="Arial"/>
              </a:rPr>
              <a:t>Stellt das (Brief-)Wahlergebnis im (Brief-)Wahlbezirk öffentlich fest</a:t>
            </a:r>
          </a:p>
          <a:p>
            <a:pPr marL="893763" lvl="1" indent="-355600">
              <a:spcAft>
                <a:spcPts val="600"/>
              </a:spcAft>
              <a:buBlip>
                <a:blip r:embed="rId3"/>
              </a:buBlip>
              <a:tabLst>
                <a:tab pos="174625" algn="l"/>
                <a:tab pos="623888" algn="l"/>
              </a:tabLst>
            </a:pPr>
            <a:r>
              <a:rPr lang="de-DE" sz="2400" spc="-95" dirty="0">
                <a:cs typeface="Arial"/>
              </a:rPr>
              <a:t>Es ist darauf zu achten, dass jede Beeinflussung des Wählers unterbleibt (Urnenwahl)</a:t>
            </a:r>
          </a:p>
          <a:p>
            <a:pPr marL="893763" lvl="1" indent="-355600">
              <a:spcAft>
                <a:spcPts val="600"/>
              </a:spcAft>
              <a:buBlip>
                <a:blip r:embed="rId3"/>
              </a:buBlip>
              <a:tabLst>
                <a:tab pos="174625" algn="l"/>
                <a:tab pos="623888" algn="l"/>
              </a:tabLst>
            </a:pPr>
            <a:r>
              <a:rPr lang="de-DE" sz="2400" spc="-95" dirty="0">
                <a:cs typeface="Arial"/>
              </a:rPr>
              <a:t>Überprüft immer wieder die Wahlkabinen im Wahlraum (Urnenwahl)</a:t>
            </a:r>
          </a:p>
        </p:txBody>
      </p:sp>
    </p:spTree>
    <p:extLst>
      <p:ext uri="{BB962C8B-B14F-4D97-AF65-F5344CB8AC3E}">
        <p14:creationId xmlns:p14="http://schemas.microsoft.com/office/powerpoint/2010/main" val="19884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Briefwahlvorstand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70</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021707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63176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Bei Stimmzettelumschlägen und Stimmzetteln, die Anlass zu Bedenken geben, entscheidet </a:t>
            </a:r>
            <a:r>
              <a:rPr lang="de-DE" sz="2400" b="1" spc="-95" dirty="0">
                <a:cs typeface="Arial"/>
              </a:rPr>
              <a:t>der gesamte Briefwahlvorstand</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Enthält ein Stimmzettelumschlag mehrere Stimmzettel (Stapel d), dann:</a:t>
            </a:r>
          </a:p>
          <a:p>
            <a:pPr marL="1350963" lvl="2" indent="-355600">
              <a:spcAft>
                <a:spcPts val="600"/>
              </a:spcAft>
              <a:buBlip>
                <a:blip r:embed="rId3"/>
              </a:buBlip>
              <a:tabLst>
                <a:tab pos="174625" algn="l"/>
                <a:tab pos="623888" algn="l"/>
              </a:tabLst>
            </a:pPr>
            <a:r>
              <a:rPr lang="de-DE" sz="2400" spc="-95" dirty="0">
                <a:cs typeface="Arial"/>
              </a:rPr>
              <a:t>gelten sie als </a:t>
            </a:r>
            <a:r>
              <a:rPr lang="de-DE" sz="2400" u="sng" spc="-95" dirty="0">
                <a:cs typeface="Arial"/>
              </a:rPr>
              <a:t>eine</a:t>
            </a:r>
            <a:r>
              <a:rPr lang="de-DE" sz="2400" spc="-95" dirty="0">
                <a:cs typeface="Arial"/>
              </a:rPr>
              <a:t> gültige Stimme, wenn sie gleich lauten oder </a:t>
            </a:r>
            <a:br>
              <a:rPr lang="de-DE" sz="2400" spc="-95" dirty="0">
                <a:cs typeface="Arial"/>
              </a:rPr>
            </a:br>
            <a:r>
              <a:rPr lang="de-DE" sz="2400" spc="-95" dirty="0">
                <a:cs typeface="Arial"/>
              </a:rPr>
              <a:t>nur einer der Stimmzettel gekennzeichnet ist,</a:t>
            </a:r>
          </a:p>
          <a:p>
            <a:pPr marL="1350963" lvl="2" indent="-355600">
              <a:spcAft>
                <a:spcPts val="600"/>
              </a:spcAft>
              <a:buBlip>
                <a:blip r:embed="rId3"/>
              </a:buBlip>
              <a:tabLst>
                <a:tab pos="174625" algn="l"/>
                <a:tab pos="623888" algn="l"/>
              </a:tabLst>
            </a:pPr>
            <a:r>
              <a:rPr lang="de-DE" sz="2400" spc="-95" dirty="0">
                <a:cs typeface="Arial"/>
              </a:rPr>
              <a:t>ansonsten gelten sie als Stimmzettel mit zwei ungültigen </a:t>
            </a:r>
            <a:br>
              <a:rPr lang="de-DE" sz="2400" spc="-95" dirty="0">
                <a:cs typeface="Arial"/>
              </a:rPr>
            </a:br>
            <a:r>
              <a:rPr lang="de-DE" sz="2400" spc="-95" dirty="0">
                <a:cs typeface="Arial"/>
              </a:rPr>
              <a:t>Stimmen (Erst- und Zweitstimme ungültig).</a:t>
            </a:r>
          </a:p>
          <a:p>
            <a:pPr marL="893763" lvl="1" indent="-355600">
              <a:spcAft>
                <a:spcPts val="600"/>
              </a:spcAft>
              <a:buBlip>
                <a:blip r:embed="rId3"/>
              </a:buBlip>
              <a:tabLst>
                <a:tab pos="174625" algn="l"/>
                <a:tab pos="623888" algn="l"/>
              </a:tabLst>
            </a:pPr>
            <a:r>
              <a:rPr lang="de-DE" sz="2400" spc="-95" dirty="0">
                <a:cs typeface="Arial"/>
              </a:rPr>
              <a:t>Diese Stimmzettel müssen fest miteinander verbunden werden (mit Heftklammer oder Klebeband) und verbleiben beim Stapel c.</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36. Prüfen der Stimmzettelumschläge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71</a:t>
            </a:fld>
            <a:endParaRPr lang="de-DE" dirty="0"/>
          </a:p>
        </p:txBody>
      </p:sp>
      <p:pic>
        <p:nvPicPr>
          <p:cNvPr id="4" name="Grafik 3" descr="Ein Bild, das Text, Screenshot, Schrift enthält.&#10;&#10;Automatisch generierte Beschreibung">
            <a:extLst>
              <a:ext uri="{FF2B5EF4-FFF2-40B4-BE49-F238E27FC236}">
                <a16:creationId xmlns:a16="http://schemas.microsoft.com/office/drawing/2014/main" id="{D9C172A2-6CE1-B018-77E5-FF7C03AEF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351" y="4933427"/>
            <a:ext cx="4464496" cy="2248508"/>
          </a:xfrm>
          <a:prstGeom prst="rect">
            <a:avLst/>
          </a:prstGeom>
        </p:spPr>
      </p:pic>
      <p:pic>
        <p:nvPicPr>
          <p:cNvPr id="14" name="Grafik 13" descr="Ein Bild, das Text, Visitenkarte, Screenshot enthält.&#10;&#10;Automatisch generierte Beschreibung">
            <a:extLst>
              <a:ext uri="{FF2B5EF4-FFF2-40B4-BE49-F238E27FC236}">
                <a16:creationId xmlns:a16="http://schemas.microsoft.com/office/drawing/2014/main" id="{E9234C7A-A957-8396-4B4B-2C5D867C44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870" y="4933427"/>
            <a:ext cx="4464496" cy="2232248"/>
          </a:xfrm>
          <a:prstGeom prst="rect">
            <a:avLst/>
          </a:prstGeom>
        </p:spPr>
      </p:pic>
    </p:spTree>
    <p:extLst>
      <p:ext uri="{BB962C8B-B14F-4D97-AF65-F5344CB8AC3E}">
        <p14:creationId xmlns:p14="http://schemas.microsoft.com/office/powerpoint/2010/main" val="37548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 und Briefwahlvorstand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975203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Bei den Stimmzetteln, die Anlass zu Bedenken geben, </a:t>
            </a:r>
            <a:br>
              <a:rPr lang="de-DE" sz="2400" spc="-95" dirty="0">
                <a:cs typeface="Arial"/>
              </a:rPr>
            </a:br>
            <a:r>
              <a:rPr lang="de-DE" sz="2400" spc="-95" dirty="0">
                <a:cs typeface="Arial"/>
              </a:rPr>
              <a:t>entscheidet der </a:t>
            </a:r>
            <a:r>
              <a:rPr lang="de-DE" sz="2400" b="1" spc="-95" dirty="0">
                <a:cs typeface="Arial"/>
              </a:rPr>
              <a:t>gesamte (Brief-)Wahlvorstand</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Ein Stimmzettel ist insgesamt, also mit Erst- und Zweitstimme, ungültig, wenn:</a:t>
            </a:r>
          </a:p>
          <a:p>
            <a:pPr marL="1350963" lvl="2" indent="-355600">
              <a:spcAft>
                <a:spcPts val="600"/>
              </a:spcAft>
              <a:buBlip>
                <a:blip r:embed="rId3"/>
              </a:buBlip>
              <a:tabLst>
                <a:tab pos="174625" algn="l"/>
                <a:tab pos="623888" algn="l"/>
              </a:tabLst>
            </a:pPr>
            <a:r>
              <a:rPr lang="de-DE" sz="2400" spc="-95" dirty="0">
                <a:cs typeface="Arial"/>
              </a:rPr>
              <a:t>er nicht amtlich hergestellt </a:t>
            </a:r>
            <a:r>
              <a:rPr lang="de-DE" sz="2400" spc="-95" dirty="0" smtClean="0">
                <a:cs typeface="Arial"/>
              </a:rPr>
              <a:t>ist</a:t>
            </a: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73</a:t>
            </a:fld>
            <a:endParaRPr lang="de-DE" dirty="0"/>
          </a:p>
        </p:txBody>
      </p:sp>
    </p:spTree>
    <p:extLst>
      <p:ext uri="{BB962C8B-B14F-4D97-AF65-F5344CB8AC3E}">
        <p14:creationId xmlns:p14="http://schemas.microsoft.com/office/powerpoint/2010/main" val="20031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1</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74</a:t>
            </a:fld>
            <a:endParaRPr lang="de-DE" dirty="0"/>
          </a:p>
        </p:txBody>
      </p:sp>
      <p:sp>
        <p:nvSpPr>
          <p:cNvPr id="6" name="Rechteck 5"/>
          <p:cNvSpPr/>
          <p:nvPr/>
        </p:nvSpPr>
        <p:spPr>
          <a:xfrm>
            <a:off x="319866" y="1120304"/>
            <a:ext cx="3109134" cy="2308324"/>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den Willen des Wählers, sowohl bei der Erst-, als auch bei der Zweitstimme, nicht zweifelsfrei erkennen lässt, </a:t>
            </a:r>
          </a:p>
        </p:txBody>
      </p:sp>
      <p:sp>
        <p:nvSpPr>
          <p:cNvPr id="2" name="Rechteck 1">
            <a:extLst>
              <a:ext uri="{FF2B5EF4-FFF2-40B4-BE49-F238E27FC236}">
                <a16:creationId xmlns:a16="http://schemas.microsoft.com/office/drawing/2014/main" id="{E23E7016-278F-4065-B1A9-DD65C60CE726}"/>
              </a:ext>
            </a:extLst>
          </p:cNvPr>
          <p:cNvSpPr/>
          <p:nvPr/>
        </p:nvSpPr>
        <p:spPr>
          <a:xfrm>
            <a:off x="6564486" y="1912392"/>
            <a:ext cx="1368152"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9" name="Grafik 8" descr="Ein Bild, das Text, Screenshot, Webseite, Website enthält.&#10;&#10;Automatisch generierte Beschreibung">
            <a:extLst>
              <a:ext uri="{FF2B5EF4-FFF2-40B4-BE49-F238E27FC236}">
                <a16:creationId xmlns:a16="http://schemas.microsoft.com/office/drawing/2014/main" id="{395FD1BF-5D26-0059-4B01-34169800F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331" y="1099944"/>
            <a:ext cx="6772808" cy="6069032"/>
          </a:xfrm>
          <a:prstGeom prst="rect">
            <a:avLst/>
          </a:prstGeom>
        </p:spPr>
      </p:pic>
    </p:spTree>
    <p:extLst>
      <p:ext uri="{BB962C8B-B14F-4D97-AF65-F5344CB8AC3E}">
        <p14:creationId xmlns:p14="http://schemas.microsoft.com/office/powerpoint/2010/main" val="161875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2</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75</a:t>
            </a:fld>
            <a:endParaRPr lang="de-DE" dirty="0"/>
          </a:p>
        </p:txBody>
      </p:sp>
      <p:sp>
        <p:nvSpPr>
          <p:cNvPr id="4" name="Rechteck 3"/>
          <p:cNvSpPr/>
          <p:nvPr/>
        </p:nvSpPr>
        <p:spPr>
          <a:xfrm>
            <a:off x="311150" y="1099850"/>
            <a:ext cx="3352800" cy="1200329"/>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Zusatz enthält, </a:t>
            </a:r>
            <a:br>
              <a:rPr lang="de-DE" sz="2400" spc="-95" dirty="0">
                <a:cs typeface="Arial"/>
              </a:rPr>
            </a:br>
            <a:r>
              <a:rPr lang="de-DE" sz="2400" spc="-95" dirty="0">
                <a:cs typeface="Arial"/>
              </a:rPr>
              <a:t>der sich auf beide Stimmen bezieht, </a:t>
            </a:r>
          </a:p>
        </p:txBody>
      </p:sp>
      <p:pic>
        <p:nvPicPr>
          <p:cNvPr id="9" name="Grafik 8" descr="Ein Bild, das Text, Screenshot, Webseite, Website enthält.&#10;&#10;Automatisch generierte Beschreibung">
            <a:extLst>
              <a:ext uri="{FF2B5EF4-FFF2-40B4-BE49-F238E27FC236}">
                <a16:creationId xmlns:a16="http://schemas.microsoft.com/office/drawing/2014/main" id="{B389F0EC-CF82-C106-5556-00C7A7AB4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149" y="1045551"/>
            <a:ext cx="6773989" cy="6053528"/>
          </a:xfrm>
          <a:prstGeom prst="rect">
            <a:avLst/>
          </a:prstGeom>
        </p:spPr>
      </p:pic>
    </p:spTree>
    <p:extLst>
      <p:ext uri="{BB962C8B-B14F-4D97-AF65-F5344CB8AC3E}">
        <p14:creationId xmlns:p14="http://schemas.microsoft.com/office/powerpoint/2010/main" val="4222593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3</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76</a:t>
            </a:fld>
            <a:endParaRPr lang="de-DE" dirty="0"/>
          </a:p>
        </p:txBody>
      </p:sp>
      <p:sp>
        <p:nvSpPr>
          <p:cNvPr id="2" name="Rechteck 1"/>
          <p:cNvSpPr/>
          <p:nvPr/>
        </p:nvSpPr>
        <p:spPr>
          <a:xfrm>
            <a:off x="311150" y="1087091"/>
            <a:ext cx="2895600" cy="156966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Vorbehalt enthält, der sich auf beide Stimmen bezieht, </a:t>
            </a:r>
          </a:p>
        </p:txBody>
      </p:sp>
      <p:pic>
        <p:nvPicPr>
          <p:cNvPr id="7" name="Grafik 6" descr="Ein Bild, das Text, Screenshot, Schrift, Webseite enthält.&#10;&#10;Automatisch generierte Beschreibung">
            <a:extLst>
              <a:ext uri="{FF2B5EF4-FFF2-40B4-BE49-F238E27FC236}">
                <a16:creationId xmlns:a16="http://schemas.microsoft.com/office/drawing/2014/main" id="{6A4711F8-4798-6A7C-C507-CC42F0787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159" y="1063210"/>
            <a:ext cx="6775964" cy="6078438"/>
          </a:xfrm>
          <a:prstGeom prst="rect">
            <a:avLst/>
          </a:prstGeom>
        </p:spPr>
      </p:pic>
    </p:spTree>
    <p:extLst>
      <p:ext uri="{BB962C8B-B14F-4D97-AF65-F5344CB8AC3E}">
        <p14:creationId xmlns:p14="http://schemas.microsoft.com/office/powerpoint/2010/main" val="1582539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4</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77</a:t>
            </a:fld>
            <a:endParaRPr lang="de-DE" dirty="0"/>
          </a:p>
        </p:txBody>
      </p:sp>
      <p:sp>
        <p:nvSpPr>
          <p:cNvPr id="2" name="Rechteck 1"/>
          <p:cNvSpPr/>
          <p:nvPr/>
        </p:nvSpPr>
        <p:spPr>
          <a:xfrm>
            <a:off x="311150" y="1090618"/>
            <a:ext cx="3012976" cy="2385268"/>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auf der Rückseite beschrieben oder sonst irgendwie gekennzeichnet ist</a:t>
            </a:r>
          </a:p>
          <a:p>
            <a:pPr marL="436563" indent="-355600">
              <a:spcAft>
                <a:spcPts val="600"/>
              </a:spcAft>
              <a:buBlip>
                <a:blip r:embed="rId4"/>
              </a:buBlip>
              <a:tabLst>
                <a:tab pos="174625" algn="l"/>
                <a:tab pos="623888" algn="l"/>
              </a:tabLst>
            </a:pPr>
            <a:r>
              <a:rPr lang="de-DE" sz="2400" spc="-95" dirty="0">
                <a:cs typeface="Arial"/>
              </a:rPr>
              <a:t>oder er völlig durchgestrichen ist.</a:t>
            </a:r>
          </a:p>
        </p:txBody>
      </p:sp>
      <p:sp>
        <p:nvSpPr>
          <p:cNvPr id="8" name="Rechteck 7">
            <a:extLst>
              <a:ext uri="{FF2B5EF4-FFF2-40B4-BE49-F238E27FC236}">
                <a16:creationId xmlns:a16="http://schemas.microsoft.com/office/drawing/2014/main" id="{E3EB4023-A014-444D-8028-DB91C182A7A7}"/>
              </a:ext>
            </a:extLst>
          </p:cNvPr>
          <p:cNvSpPr/>
          <p:nvPr/>
        </p:nvSpPr>
        <p:spPr>
          <a:xfrm>
            <a:off x="6479158" y="1973367"/>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1" name="Rechteck 10">
            <a:extLst>
              <a:ext uri="{FF2B5EF4-FFF2-40B4-BE49-F238E27FC236}">
                <a16:creationId xmlns:a16="http://schemas.microsoft.com/office/drawing/2014/main" id="{6831BFF8-A0DF-44C1-95FB-79F38B6DCCAF}"/>
              </a:ext>
            </a:extLst>
          </p:cNvPr>
          <p:cNvSpPr/>
          <p:nvPr/>
        </p:nvSpPr>
        <p:spPr>
          <a:xfrm>
            <a:off x="6486271" y="1942880"/>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7" name="Grafik 6" descr="Ein Bild, das Text, Screenshot, Schrift, Reihe enthält.&#10;&#10;Automatisch generierte Beschreibung">
            <a:extLst>
              <a:ext uri="{FF2B5EF4-FFF2-40B4-BE49-F238E27FC236}">
                <a16:creationId xmlns:a16="http://schemas.microsoft.com/office/drawing/2014/main" id="{415C5E6B-152C-8044-FE71-7389DEC28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859" y="1090618"/>
            <a:ext cx="6861482" cy="6115851"/>
          </a:xfrm>
          <a:prstGeom prst="rect">
            <a:avLst/>
          </a:prstGeom>
        </p:spPr>
      </p:pic>
    </p:spTree>
    <p:extLst>
      <p:ext uri="{BB962C8B-B14F-4D97-AF65-F5344CB8AC3E}">
        <p14:creationId xmlns:p14="http://schemas.microsoft.com/office/powerpoint/2010/main" val="15498299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5</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78</a:t>
            </a:fld>
            <a:endParaRPr lang="de-DE" dirty="0"/>
          </a:p>
        </p:txBody>
      </p:sp>
      <p:sp>
        <p:nvSpPr>
          <p:cNvPr id="6" name="Rechteck 5"/>
          <p:cNvSpPr/>
          <p:nvPr/>
        </p:nvSpPr>
        <p:spPr>
          <a:xfrm>
            <a:off x="311150" y="1059739"/>
            <a:ext cx="3200400" cy="341632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sich der Wille des Wählers nur bei einer der beiden abgegebenen Stimmen nicht zweifelsfrei erkennen lässt, dann ist diese Stimme ungültig und die andere ist gültig.</a:t>
            </a:r>
          </a:p>
        </p:txBody>
      </p:sp>
      <p:pic>
        <p:nvPicPr>
          <p:cNvPr id="10" name="Grafik 9" descr="Ein Bild, das Text, Screenshot, Webseite, Website enthält.&#10;&#10;Automatisch generierte Beschreibung">
            <a:extLst>
              <a:ext uri="{FF2B5EF4-FFF2-40B4-BE49-F238E27FC236}">
                <a16:creationId xmlns:a16="http://schemas.microsoft.com/office/drawing/2014/main" id="{9A2FAAAB-06CB-7321-30CD-C19BD5EE2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48470"/>
            <a:ext cx="6804880" cy="6050624"/>
          </a:xfrm>
          <a:prstGeom prst="rect">
            <a:avLst/>
          </a:prstGeom>
        </p:spPr>
      </p:pic>
    </p:spTree>
    <p:extLst>
      <p:ext uri="{BB962C8B-B14F-4D97-AF65-F5344CB8AC3E}">
        <p14:creationId xmlns:p14="http://schemas.microsoft.com/office/powerpoint/2010/main" val="676055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6</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79</a:t>
            </a:fld>
            <a:endParaRPr lang="de-DE" dirty="0"/>
          </a:p>
        </p:txBody>
      </p:sp>
      <p:sp>
        <p:nvSpPr>
          <p:cNvPr id="6" name="Rechteck 5"/>
          <p:cNvSpPr/>
          <p:nvPr/>
        </p:nvSpPr>
        <p:spPr>
          <a:xfrm>
            <a:off x="311150" y="1059739"/>
            <a:ext cx="3200400" cy="341632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sich der Wille des Wählers nur bei einer der beiden abgegebenen Stimmen nicht zweifelsfrei erkennen lässt, dann ist diese Stimme ungültig und die andere ist gültig.</a:t>
            </a:r>
          </a:p>
        </p:txBody>
      </p:sp>
      <p:sp>
        <p:nvSpPr>
          <p:cNvPr id="8" name="Rechteck 7">
            <a:extLst>
              <a:ext uri="{FF2B5EF4-FFF2-40B4-BE49-F238E27FC236}">
                <a16:creationId xmlns:a16="http://schemas.microsoft.com/office/drawing/2014/main" id="{D7A5002A-7971-46CF-B9C8-2FA4A750C3D2}"/>
              </a:ext>
            </a:extLst>
          </p:cNvPr>
          <p:cNvSpPr/>
          <p:nvPr/>
        </p:nvSpPr>
        <p:spPr>
          <a:xfrm>
            <a:off x="6429952" y="1942880"/>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Schrift, Webseite enthält.&#10;&#10;Automatisch generierte Beschreibung">
            <a:extLst>
              <a:ext uri="{FF2B5EF4-FFF2-40B4-BE49-F238E27FC236}">
                <a16:creationId xmlns:a16="http://schemas.microsoft.com/office/drawing/2014/main" id="{A0D434AB-E8BC-D0CE-44BD-81B673AB3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59740"/>
            <a:ext cx="6814130" cy="6065324"/>
          </a:xfrm>
          <a:prstGeom prst="rect">
            <a:avLst/>
          </a:prstGeom>
        </p:spPr>
      </p:pic>
    </p:spTree>
    <p:extLst>
      <p:ext uri="{BB962C8B-B14F-4D97-AF65-F5344CB8AC3E}">
        <p14:creationId xmlns:p14="http://schemas.microsoft.com/office/powerpoint/2010/main" val="356887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a:t>
            </a:fld>
            <a:endParaRPr lang="de-DE" dirty="0"/>
          </a:p>
        </p:txBody>
      </p:sp>
      <p:sp>
        <p:nvSpPr>
          <p:cNvPr id="6" name="object 6"/>
          <p:cNvSpPr txBox="1"/>
          <p:nvPr/>
        </p:nvSpPr>
        <p:spPr>
          <a:xfrm>
            <a:off x="539750" y="1117600"/>
            <a:ext cx="9774389" cy="8094524"/>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Wahlunterlagen für den Wahltag im </a:t>
            </a:r>
            <a:r>
              <a:rPr lang="de-DE" sz="2400" u="sng" spc="-95" dirty="0">
                <a:cs typeface="Arial"/>
              </a:rPr>
              <a:t>Wahlraum</a:t>
            </a:r>
            <a:r>
              <a:rPr lang="de-DE" sz="2400" spc="-95" dirty="0">
                <a:cs typeface="Arial"/>
              </a:rPr>
              <a:t> (Urnenwahl):</a:t>
            </a:r>
          </a:p>
          <a:p>
            <a:pPr marL="893763" lvl="1" indent="-355600">
              <a:spcAft>
                <a:spcPts val="600"/>
              </a:spcAft>
              <a:buBlip>
                <a:blip r:embed="rId4"/>
              </a:buBlip>
              <a:tabLst>
                <a:tab pos="174625" algn="l"/>
                <a:tab pos="623888" algn="l"/>
              </a:tabLst>
            </a:pPr>
            <a:r>
              <a:rPr lang="de-DE" sz="2350" spc="-95" dirty="0">
                <a:cs typeface="Arial"/>
              </a:rPr>
              <a:t>abgeschlossenes Wählerverzeichnis,</a:t>
            </a:r>
          </a:p>
          <a:p>
            <a:pPr marL="893763" lvl="1" indent="-355600">
              <a:spcAft>
                <a:spcPts val="600"/>
              </a:spcAft>
              <a:buBlip>
                <a:blip r:embed="rId4"/>
              </a:buBlip>
              <a:tabLst>
                <a:tab pos="174625" algn="l"/>
                <a:tab pos="623888" algn="l"/>
              </a:tabLst>
            </a:pPr>
            <a:r>
              <a:rPr lang="de-DE" sz="2350" spc="-95" dirty="0">
                <a:cs typeface="Arial"/>
              </a:rPr>
              <a:t>Verzeichnis der eingetragenen Wahlberechtigten, denen nach Abschluss des Wählerverzeichnisses noch Wahlscheine erteilt worden sind,</a:t>
            </a:r>
          </a:p>
          <a:p>
            <a:pPr marL="893763" lvl="1" indent="-355600">
              <a:spcAft>
                <a:spcPts val="600"/>
              </a:spcAft>
              <a:buBlip>
                <a:blip r:embed="rId4"/>
              </a:buBlip>
              <a:tabLst>
                <a:tab pos="174625" algn="l"/>
                <a:tab pos="623888" algn="l"/>
              </a:tabLst>
            </a:pPr>
            <a:r>
              <a:rPr lang="de-DE" sz="2350" spc="-95" dirty="0">
                <a:cs typeface="Arial"/>
              </a:rPr>
              <a:t>ausgefüllter Wahlschein als Muster,</a:t>
            </a:r>
          </a:p>
          <a:p>
            <a:pPr marL="893763" lvl="1" indent="-355600">
              <a:spcAft>
                <a:spcPts val="600"/>
              </a:spcAft>
              <a:buBlip>
                <a:blip r:embed="rId4"/>
              </a:buBlip>
              <a:tabLst>
                <a:tab pos="174625" algn="l"/>
                <a:tab pos="623888" algn="l"/>
              </a:tabLst>
            </a:pPr>
            <a:r>
              <a:rPr lang="de-DE" sz="2350" spc="-95" dirty="0">
                <a:cs typeface="Arial"/>
              </a:rPr>
              <a:t>Mitteilung über die für ungültig erklärten Wahlscheine,</a:t>
            </a:r>
          </a:p>
          <a:p>
            <a:pPr marL="893763" lvl="1" indent="-355600">
              <a:spcAft>
                <a:spcPts val="600"/>
              </a:spcAft>
              <a:buBlip>
                <a:blip r:embed="rId4"/>
              </a:buBlip>
              <a:tabLst>
                <a:tab pos="174625" algn="l"/>
                <a:tab pos="623888" algn="l"/>
              </a:tabLst>
            </a:pPr>
            <a:r>
              <a:rPr lang="de-DE" sz="2350" spc="-95" dirty="0">
                <a:cs typeface="Arial"/>
              </a:rPr>
              <a:t>amtliche Stimmzettel,</a:t>
            </a:r>
          </a:p>
          <a:p>
            <a:pPr marL="893763" lvl="1" indent="-355600">
              <a:spcAft>
                <a:spcPts val="600"/>
              </a:spcAft>
              <a:buBlip>
                <a:blip r:embed="rId4"/>
              </a:buBlip>
              <a:tabLst>
                <a:tab pos="174625" algn="l"/>
                <a:tab pos="623888" algn="l"/>
              </a:tabLst>
            </a:pPr>
            <a:r>
              <a:rPr lang="de-DE" sz="2350" spc="-95" dirty="0">
                <a:cs typeface="Arial"/>
              </a:rPr>
              <a:t>Schreibstifte gleicher Farbe (keine Filzstifte und keine Bleistifte</a:t>
            </a:r>
            <a:r>
              <a:rPr lang="de-DE" sz="2350" spc="-95" dirty="0" smtClean="0">
                <a:cs typeface="Arial"/>
              </a:rPr>
              <a:t>),</a:t>
            </a:r>
          </a:p>
          <a:p>
            <a:pPr marL="893763" lvl="1" indent="-355600">
              <a:spcAft>
                <a:spcPts val="600"/>
              </a:spcAft>
              <a:buBlip>
                <a:blip r:embed="rId4"/>
              </a:buBlip>
              <a:tabLst>
                <a:tab pos="174625" algn="l"/>
                <a:tab pos="623888" algn="l"/>
              </a:tabLst>
            </a:pPr>
            <a:r>
              <a:rPr lang="de-DE" sz="2350" spc="-95" dirty="0">
                <a:cs typeface="Arial"/>
              </a:rPr>
              <a:t>Vordruck der Wahlniederschrift, der Schnellmeldung und den </a:t>
            </a:r>
            <a:br>
              <a:rPr lang="de-DE" sz="2350" spc="-95" dirty="0">
                <a:cs typeface="Arial"/>
              </a:rPr>
            </a:br>
            <a:r>
              <a:rPr lang="de-DE" sz="2350" spc="-95" dirty="0">
                <a:cs typeface="Arial"/>
              </a:rPr>
              <a:t>Versandvordruck bzw. die Versandtasche für die Wahlniederschrift,</a:t>
            </a:r>
          </a:p>
          <a:p>
            <a:pPr marL="893763" lvl="1" indent="-355600">
              <a:spcAft>
                <a:spcPts val="600"/>
              </a:spcAft>
              <a:buBlip>
                <a:blip r:embed="rId4"/>
              </a:buBlip>
              <a:tabLst>
                <a:tab pos="174625" algn="l"/>
                <a:tab pos="623888" algn="l"/>
              </a:tabLst>
            </a:pPr>
            <a:r>
              <a:rPr lang="de-DE" sz="2350" spc="-95" dirty="0">
                <a:cs typeface="Arial"/>
              </a:rPr>
              <a:t>Textausgabe des Bundeswahlgesetzes und der Bundeswahlordnung, </a:t>
            </a:r>
          </a:p>
          <a:p>
            <a:pPr marL="893763" lvl="1" indent="-355600">
              <a:spcAft>
                <a:spcPts val="600"/>
              </a:spcAft>
              <a:buBlip>
                <a:blip r:embed="rId4"/>
              </a:buBlip>
              <a:tabLst>
                <a:tab pos="174625" algn="l"/>
                <a:tab pos="623888" algn="l"/>
              </a:tabLst>
            </a:pPr>
            <a:r>
              <a:rPr lang="de-DE" sz="2350" spc="-95" dirty="0">
                <a:cs typeface="Arial"/>
              </a:rPr>
              <a:t>Abdruck der Wahlbekanntmachung oder ein Auszug aus ihr und </a:t>
            </a:r>
            <a:br>
              <a:rPr lang="de-DE" sz="2350" spc="-95" dirty="0">
                <a:cs typeface="Arial"/>
              </a:rPr>
            </a:br>
            <a:r>
              <a:rPr lang="de-DE" sz="2350" spc="-95" dirty="0">
                <a:cs typeface="Arial"/>
              </a:rPr>
              <a:t>ein Stimmzettel als Muster zum Aushang, </a:t>
            </a:r>
          </a:p>
          <a:p>
            <a:pPr marL="893763" lvl="1" indent="-355600">
              <a:spcAft>
                <a:spcPts val="600"/>
              </a:spcAft>
              <a:buBlip>
                <a:blip r:embed="rId4"/>
              </a:buBlip>
              <a:tabLst>
                <a:tab pos="174625" algn="l"/>
                <a:tab pos="623888" algn="l"/>
              </a:tabLst>
            </a:pPr>
            <a:r>
              <a:rPr lang="de-DE" sz="2350" spc="-95" dirty="0">
                <a:cs typeface="Arial"/>
              </a:rPr>
              <a:t>Verpackungs- und Siegelmaterial zum Verpacken der Stimmzettel und Wahlscheine</a:t>
            </a:r>
            <a:r>
              <a:rPr lang="de-DE" sz="2350" spc="-95" dirty="0" smtClean="0">
                <a:cs typeface="Arial"/>
              </a:rPr>
              <a:t>.</a:t>
            </a:r>
            <a:endParaRPr lang="de-DE" sz="2350" spc="-95" dirty="0">
              <a:cs typeface="Arial"/>
            </a:endParaRPr>
          </a:p>
          <a:p>
            <a:pPr marL="893763" lvl="1" indent="-355600">
              <a:spcAft>
                <a:spcPts val="600"/>
              </a:spcAft>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9210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7</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80</a:t>
            </a:fld>
            <a:endParaRPr lang="de-DE" dirty="0"/>
          </a:p>
        </p:txBody>
      </p:sp>
      <p:sp>
        <p:nvSpPr>
          <p:cNvPr id="6" name="Rechteck 5"/>
          <p:cNvSpPr/>
          <p:nvPr/>
        </p:nvSpPr>
        <p:spPr>
          <a:xfrm>
            <a:off x="311150" y="1059739"/>
            <a:ext cx="3200400" cy="2677656"/>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Zusatz enthält, der sich eindeutig nur auf eine Stimme bezieht, dann ist diese Stimme ungültig und die andere ist gültig,</a:t>
            </a:r>
          </a:p>
        </p:txBody>
      </p:sp>
      <p:sp>
        <p:nvSpPr>
          <p:cNvPr id="8" name="Rechteck 7">
            <a:extLst>
              <a:ext uri="{FF2B5EF4-FFF2-40B4-BE49-F238E27FC236}">
                <a16:creationId xmlns:a16="http://schemas.microsoft.com/office/drawing/2014/main" id="{84FA57C5-E373-4280-8C74-657B3F5D523C}"/>
              </a:ext>
            </a:extLst>
          </p:cNvPr>
          <p:cNvSpPr/>
          <p:nvPr/>
        </p:nvSpPr>
        <p:spPr>
          <a:xfrm>
            <a:off x="6450794" y="1901359"/>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Webseite, Website enthält.&#10;&#10;Automatisch generierte Beschreibung">
            <a:extLst>
              <a:ext uri="{FF2B5EF4-FFF2-40B4-BE49-F238E27FC236}">
                <a16:creationId xmlns:a16="http://schemas.microsoft.com/office/drawing/2014/main" id="{4707C344-BC17-CF36-06FF-343B25751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47132"/>
            <a:ext cx="6801610" cy="6054181"/>
          </a:xfrm>
          <a:prstGeom prst="rect">
            <a:avLst/>
          </a:prstGeom>
        </p:spPr>
      </p:pic>
    </p:spTree>
    <p:extLst>
      <p:ext uri="{BB962C8B-B14F-4D97-AF65-F5344CB8AC3E}">
        <p14:creationId xmlns:p14="http://schemas.microsoft.com/office/powerpoint/2010/main" val="41630300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8</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81</a:t>
            </a:fld>
            <a:endParaRPr lang="de-DE" dirty="0"/>
          </a:p>
        </p:txBody>
      </p:sp>
      <p:sp>
        <p:nvSpPr>
          <p:cNvPr id="6" name="Rechteck 5"/>
          <p:cNvSpPr/>
          <p:nvPr/>
        </p:nvSpPr>
        <p:spPr>
          <a:xfrm>
            <a:off x="311150" y="1059739"/>
            <a:ext cx="3200400" cy="2677656"/>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Vorbehalt enthält, der sich eindeutig nur auf eine Stimme bezieht, dann ist diese Stimme ungültig und die andere ist gültig,</a:t>
            </a:r>
          </a:p>
        </p:txBody>
      </p:sp>
      <p:pic>
        <p:nvPicPr>
          <p:cNvPr id="10" name="Grafik 9" descr="Ein Bild, das Text, Screenshot, Schrift, Webseite enthält.&#10;&#10;Automatisch generierte Beschreibung">
            <a:extLst>
              <a:ext uri="{FF2B5EF4-FFF2-40B4-BE49-F238E27FC236}">
                <a16:creationId xmlns:a16="http://schemas.microsoft.com/office/drawing/2014/main" id="{300AE2E2-011D-28FA-D5C8-FDA1317B4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358" y="1045898"/>
            <a:ext cx="6789781" cy="6038114"/>
          </a:xfrm>
          <a:prstGeom prst="rect">
            <a:avLst/>
          </a:prstGeom>
        </p:spPr>
      </p:pic>
    </p:spTree>
    <p:extLst>
      <p:ext uri="{BB962C8B-B14F-4D97-AF65-F5344CB8AC3E}">
        <p14:creationId xmlns:p14="http://schemas.microsoft.com/office/powerpoint/2010/main" val="2403878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9</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82</a:t>
            </a:fld>
            <a:endParaRPr lang="de-DE" dirty="0"/>
          </a:p>
        </p:txBody>
      </p:sp>
      <p:sp>
        <p:nvSpPr>
          <p:cNvPr id="6" name="Rechteck 5"/>
          <p:cNvSpPr/>
          <p:nvPr/>
        </p:nvSpPr>
        <p:spPr>
          <a:xfrm>
            <a:off x="311150" y="1059739"/>
            <a:ext cx="3200400" cy="4524315"/>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nur die Erststimmen völlig durchgestrichen sind und die nicht durchgestrichenen Zweitstimmen eine Kennzeichnung enthalten, die den Wählerwillen zweifelsfrei erkennen lassen (Gleiches gilt auch im umgekehrten Fall).</a:t>
            </a:r>
          </a:p>
        </p:txBody>
      </p:sp>
      <p:sp>
        <p:nvSpPr>
          <p:cNvPr id="8" name="Rechteck 7">
            <a:extLst>
              <a:ext uri="{FF2B5EF4-FFF2-40B4-BE49-F238E27FC236}">
                <a16:creationId xmlns:a16="http://schemas.microsoft.com/office/drawing/2014/main" id="{FB996170-1212-4F3A-81C6-FD1B753383C9}"/>
              </a:ext>
            </a:extLst>
          </p:cNvPr>
          <p:cNvSpPr/>
          <p:nvPr/>
        </p:nvSpPr>
        <p:spPr>
          <a:xfrm>
            <a:off x="6450794" y="1901359"/>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Schrift, Zahl enthält.&#10;&#10;Automatisch generierte Beschreibung">
            <a:extLst>
              <a:ext uri="{FF2B5EF4-FFF2-40B4-BE49-F238E27FC236}">
                <a16:creationId xmlns:a16="http://schemas.microsoft.com/office/drawing/2014/main" id="{0E007C79-CFEE-6258-593D-50A9215A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336" y="1034562"/>
            <a:ext cx="6808803" cy="6062406"/>
          </a:xfrm>
          <a:prstGeom prst="rect">
            <a:avLst/>
          </a:prstGeom>
        </p:spPr>
      </p:pic>
    </p:spTree>
    <p:extLst>
      <p:ext uri="{BB962C8B-B14F-4D97-AF65-F5344CB8AC3E}">
        <p14:creationId xmlns:p14="http://schemas.microsoft.com/office/powerpoint/2010/main" val="19652833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3242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200" spc="-95" dirty="0">
                <a:cs typeface="Arial"/>
              </a:rPr>
              <a:t>Weitere Verfahrensweise:</a:t>
            </a:r>
          </a:p>
          <a:p>
            <a:pPr marL="893763" lvl="1" indent="-355600">
              <a:spcAft>
                <a:spcPts val="600"/>
              </a:spcAft>
              <a:buBlip>
                <a:blip r:embed="rId3"/>
              </a:buBlip>
              <a:tabLst>
                <a:tab pos="174625" algn="l"/>
                <a:tab pos="623888" algn="l"/>
              </a:tabLst>
            </a:pPr>
            <a:r>
              <a:rPr lang="de-DE" sz="2200" spc="-95" dirty="0">
                <a:cs typeface="Arial"/>
              </a:rPr>
              <a:t>Über jeden Stimmzettel bzw. jede Stimmabgabe muss der (Brief-)Wahlvorstand einzeln Beschluss fassen.</a:t>
            </a:r>
          </a:p>
          <a:p>
            <a:pPr marL="893763" lvl="1" indent="-355600">
              <a:spcAft>
                <a:spcPts val="600"/>
              </a:spcAft>
              <a:buBlip>
                <a:blip r:embed="rId3"/>
              </a:buBlip>
              <a:tabLst>
                <a:tab pos="174625" algn="l"/>
                <a:tab pos="623888" algn="l"/>
              </a:tabLst>
            </a:pPr>
            <a:r>
              <a:rPr lang="de-DE" sz="2200" spc="-95" dirty="0">
                <a:cs typeface="Arial"/>
              </a:rPr>
              <a:t>Der (Brief-)Wahlvorstand entscheidet mit Mehrheitsbeschluss über die Gültigkeit </a:t>
            </a:r>
            <a:br>
              <a:rPr lang="de-DE" sz="2200" spc="-95" dirty="0">
                <a:cs typeface="Arial"/>
              </a:rPr>
            </a:br>
            <a:r>
              <a:rPr lang="de-DE" sz="2200" spc="-95" dirty="0">
                <a:cs typeface="Arial"/>
              </a:rPr>
              <a:t>oder Ungültigkeit jedes einzelnen Stimmzettels bzw. der einzelnen Stimmen.</a:t>
            </a:r>
          </a:p>
          <a:p>
            <a:pPr marL="893763" lvl="1" indent="-355600">
              <a:spcAft>
                <a:spcPts val="600"/>
              </a:spcAft>
              <a:buBlip>
                <a:blip r:embed="rId3"/>
              </a:buBlip>
              <a:tabLst>
                <a:tab pos="174625" algn="l"/>
                <a:tab pos="623888" algn="l"/>
              </a:tabLst>
            </a:pPr>
            <a:r>
              <a:rPr lang="de-DE" sz="2200" spc="-95" dirty="0">
                <a:cs typeface="Arial"/>
              </a:rPr>
              <a:t>Bei Stimmengleichheit entscheidet die Stimme des (Brief-)Wahlvorstehers.</a:t>
            </a:r>
          </a:p>
          <a:p>
            <a:pPr marL="893763" lvl="1" indent="-355600">
              <a:spcAft>
                <a:spcPts val="600"/>
              </a:spcAft>
              <a:buBlip>
                <a:blip r:embed="rId3"/>
              </a:buBlip>
              <a:tabLst>
                <a:tab pos="174625" algn="l"/>
                <a:tab pos="623888" algn="l"/>
              </a:tabLst>
            </a:pPr>
            <a:r>
              <a:rPr lang="de-DE" sz="2200" spc="-95" dirty="0">
                <a:cs typeface="Arial"/>
              </a:rPr>
              <a:t>Der (Brief-)Wahlvorsteher gibt die Entscheidungen mündlich bekannt und sagt bei gültigen Stimmen an, für welchen Bewerber oder für welche Landesliste die Stimme abgegeben worden ist.</a:t>
            </a:r>
          </a:p>
          <a:p>
            <a:pPr marL="893763" lvl="1" indent="-355600">
              <a:spcAft>
                <a:spcPts val="600"/>
              </a:spcAft>
              <a:buBlip>
                <a:blip r:embed="rId3"/>
              </a:buBlip>
              <a:tabLst>
                <a:tab pos="174625" algn="l"/>
                <a:tab pos="623888" algn="l"/>
              </a:tabLst>
            </a:pPr>
            <a:r>
              <a:rPr lang="de-DE" sz="2200" spc="-95" dirty="0">
                <a:cs typeface="Arial"/>
              </a:rPr>
              <a:t>Er vermerkt auf der Rückseite jedes Stimmzettels, wie entschieden wurde.</a:t>
            </a:r>
          </a:p>
          <a:p>
            <a:pPr marL="893763" lvl="1" indent="-355600">
              <a:spcAft>
                <a:spcPts val="600"/>
              </a:spcAft>
              <a:buBlip>
                <a:blip r:embed="rId3"/>
              </a:buBlip>
              <a:tabLst>
                <a:tab pos="174625" algn="l"/>
                <a:tab pos="623888" algn="l"/>
              </a:tabLst>
            </a:pPr>
            <a:r>
              <a:rPr lang="de-DE" sz="2200" spc="-95" dirty="0">
                <a:cs typeface="Arial"/>
              </a:rPr>
              <a:t>Die Stimmzettel, über die der (Brief-)Wahlvorstand beschlossen hat, sind mit fortlaufenden Nummern zu versehen.</a:t>
            </a:r>
          </a:p>
          <a:p>
            <a:pPr marL="893763" lvl="1" indent="-355600">
              <a:spcAft>
                <a:spcPts val="600"/>
              </a:spcAft>
              <a:buBlip>
                <a:blip r:embed="rId3"/>
              </a:buBlip>
              <a:tabLst>
                <a:tab pos="174625" algn="l"/>
                <a:tab pos="623888" algn="l"/>
              </a:tabLst>
            </a:pPr>
            <a:r>
              <a:rPr lang="de-DE" sz="2200" spc="-95" dirty="0">
                <a:cs typeface="Arial"/>
              </a:rPr>
              <a:t>Der Grund für die Gültigkeit oder Ungültigkeit bzw. das Abstimmungsergebnis sollte zur besseren Nachvollziehbarkeit der Entscheidung vermerkt werden.</a:t>
            </a:r>
          </a:p>
          <a:p>
            <a:pPr marL="893763" lvl="1" indent="-355600">
              <a:spcAft>
                <a:spcPts val="600"/>
              </a:spcAft>
              <a:buBlip>
                <a:blip r:embed="rId3"/>
              </a:buBlip>
              <a:tabLst>
                <a:tab pos="174625" algn="l"/>
                <a:tab pos="623888" algn="l"/>
              </a:tabLst>
            </a:pPr>
            <a:r>
              <a:rPr lang="de-DE" sz="2200" spc="-95" dirty="0">
                <a:cs typeface="Arial"/>
              </a:rPr>
              <a:t>Sonstige Bemerkungen und Hinweise für die Auswertung dürfen nicht angebracht werden, lediglich Beschlussaufkleber auf der Rückseite der Stimmzettel sind gestattet.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83</a:t>
            </a:fld>
            <a:endParaRPr lang="de-DE" dirty="0"/>
          </a:p>
        </p:txBody>
      </p:sp>
    </p:spTree>
    <p:extLst>
      <p:ext uri="{BB962C8B-B14F-4D97-AF65-F5344CB8AC3E}">
        <p14:creationId xmlns:p14="http://schemas.microsoft.com/office/powerpoint/2010/main" val="22095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10799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Sonstige Bemerkungen und Hinweise für die Auswertung dürfen nicht angebracht werden, lediglich Beschlussaufkleber auf der Rückseite der Stimmzettel sind gestattet.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84</a:t>
            </a:fld>
            <a:endParaRPr lang="de-DE" dirty="0"/>
          </a:p>
        </p:txBody>
      </p:sp>
      <p:pic>
        <p:nvPicPr>
          <p:cNvPr id="4" name="Grafik 3" descr="Ein Bild, das Text, Screenshot, Schrift, Zahl enthält.&#10;&#10;Automatisch generierte Beschreibung">
            <a:extLst>
              <a:ext uri="{FF2B5EF4-FFF2-40B4-BE49-F238E27FC236}">
                <a16:creationId xmlns:a16="http://schemas.microsoft.com/office/drawing/2014/main" id="{325FD1D0-967B-0FD7-561A-443260F21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910" y="2301796"/>
            <a:ext cx="6579570" cy="4873352"/>
          </a:xfrm>
          <a:prstGeom prst="rect">
            <a:avLst/>
          </a:prstGeom>
        </p:spPr>
      </p:pic>
    </p:spTree>
    <p:extLst>
      <p:ext uri="{BB962C8B-B14F-4D97-AF65-F5344CB8AC3E}">
        <p14:creationId xmlns:p14="http://schemas.microsoft.com/office/powerpoint/2010/main" val="229200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170646"/>
          </a:xfrm>
          <a:prstGeom prst="rect">
            <a:avLst/>
          </a:prstGeom>
        </p:spPr>
        <p:txBody>
          <a:bodyPr vert="horz" wrap="square" lIns="0" tIns="0" rIns="0" bIns="0" rtlCol="0">
            <a:spAutoFit/>
          </a:bodyPr>
          <a:lstStyle/>
          <a:p>
            <a:pPr marL="436563" indent="-355600">
              <a:buBlip>
                <a:blip r:embed="rId3"/>
              </a:buBlip>
              <a:tabLst>
                <a:tab pos="174625" algn="l"/>
                <a:tab pos="623888" algn="l"/>
              </a:tabLst>
            </a:pPr>
            <a:r>
              <a:rPr lang="de-DE" sz="2400" spc="-95" dirty="0">
                <a:cs typeface="Arial"/>
              </a:rPr>
              <a:t>Die gültigen und ungültigen Stimmen der beschlussmäßig behandelten Stimmzettel  und Stimmzettelumschläge (Urne: Stapel d; Brief: Stapel d und e) werden vom Schriftführer als Zwischensumme III (ZS III) in Nr. 4 der (Brief-)Wahl-niederschrift bei dem jeweiligen </a:t>
            </a:r>
            <a:br>
              <a:rPr lang="de-DE" sz="2400" spc="-95" dirty="0">
                <a:cs typeface="Arial"/>
              </a:rPr>
            </a:br>
            <a:r>
              <a:rPr lang="de-DE" sz="2400" spc="-95" dirty="0">
                <a:cs typeface="Arial"/>
              </a:rPr>
              <a:t>Kennbuchstaben eintragen.</a:t>
            </a:r>
          </a:p>
          <a:p>
            <a:pPr marL="80963">
              <a:tabLst>
                <a:tab pos="174625" algn="l"/>
                <a:tab pos="623888" algn="l"/>
              </a:tabLst>
            </a:pPr>
            <a:endParaRPr lang="de-DE" sz="2400" spc="-95" dirty="0">
              <a:cs typeface="Arial"/>
            </a:endParaRPr>
          </a:p>
          <a:p>
            <a:pPr marL="436563" indent="-355600">
              <a:buBlip>
                <a:blip r:embed="rId3"/>
              </a:buBlip>
              <a:tabLst>
                <a:tab pos="174625" algn="l"/>
                <a:tab pos="623888" algn="l"/>
              </a:tabLst>
            </a:pPr>
            <a:r>
              <a:rPr lang="de-DE" sz="2400" spc="-95" dirty="0">
                <a:cs typeface="Arial"/>
              </a:rPr>
              <a:t>Es ist dabei besonders </a:t>
            </a:r>
            <a:br>
              <a:rPr lang="de-DE" sz="2400" spc="-95" dirty="0">
                <a:cs typeface="Arial"/>
              </a:rPr>
            </a:br>
            <a:r>
              <a:rPr lang="de-DE" sz="2400" spc="-95" dirty="0">
                <a:cs typeface="Arial"/>
              </a:rPr>
              <a:t>darauf zu achten, ob auf </a:t>
            </a:r>
            <a:br>
              <a:rPr lang="de-DE" sz="2400" spc="-95" dirty="0">
                <a:cs typeface="Arial"/>
              </a:rPr>
            </a:br>
            <a:r>
              <a:rPr lang="de-DE" sz="2400" spc="-95" dirty="0">
                <a:cs typeface="Arial"/>
              </a:rPr>
              <a:t>dem Stimmzettel beide Stimmen </a:t>
            </a:r>
            <a:br>
              <a:rPr lang="de-DE" sz="2400" spc="-95" dirty="0">
                <a:cs typeface="Arial"/>
              </a:rPr>
            </a:br>
            <a:r>
              <a:rPr lang="de-DE" sz="2400" spc="-95" dirty="0">
                <a:cs typeface="Arial"/>
              </a:rPr>
              <a:t>(Erst- und Zweitstimme)</a:t>
            </a:r>
            <a:br>
              <a:rPr lang="de-DE" sz="2400" spc="-95" dirty="0">
                <a:cs typeface="Arial"/>
              </a:rPr>
            </a:br>
            <a:r>
              <a:rPr lang="de-DE" sz="2400" spc="-95" dirty="0">
                <a:cs typeface="Arial"/>
              </a:rPr>
              <a:t>gültig bzw. ungültig sind oder </a:t>
            </a:r>
            <a:br>
              <a:rPr lang="de-DE" sz="2400" spc="-95" dirty="0">
                <a:cs typeface="Arial"/>
              </a:rPr>
            </a:br>
            <a:r>
              <a:rPr lang="de-DE" sz="2400" spc="-95" dirty="0">
                <a:cs typeface="Arial"/>
              </a:rPr>
              <a:t>nur die Erst- oder </a:t>
            </a:r>
            <a:br>
              <a:rPr lang="de-DE" sz="2400" spc="-95" dirty="0">
                <a:cs typeface="Arial"/>
              </a:rPr>
            </a:br>
            <a:r>
              <a:rPr lang="de-DE" sz="2400" spc="-95" dirty="0">
                <a:cs typeface="Arial"/>
              </a:rPr>
              <a:t>nur die Zweitstimme </a:t>
            </a:r>
            <a:br>
              <a:rPr lang="de-DE" sz="2400" spc="-95" dirty="0">
                <a:cs typeface="Arial"/>
              </a:rPr>
            </a:br>
            <a:r>
              <a:rPr lang="de-DE" sz="2400" spc="-95" dirty="0">
                <a:cs typeface="Arial"/>
              </a:rPr>
              <a:t>gültig bzw. ungültig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38. Eintragung der Stimmen mit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85</a:t>
            </a:fld>
            <a:endParaRPr lang="de-DE" dirty="0"/>
          </a:p>
        </p:txBody>
      </p:sp>
      <p:pic>
        <p:nvPicPr>
          <p:cNvPr id="4" name="Grafik 3">
            <a:extLst>
              <a:ext uri="{FF2B5EF4-FFF2-40B4-BE49-F238E27FC236}">
                <a16:creationId xmlns:a16="http://schemas.microsoft.com/office/drawing/2014/main" id="{D14A981C-5D75-44CD-BFC3-2361895C6B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9" t="34698" r="5867" b="4698"/>
          <a:stretch/>
        </p:blipFill>
        <p:spPr>
          <a:xfrm>
            <a:off x="5818338" y="2550160"/>
            <a:ext cx="4495801" cy="4587240"/>
          </a:xfrm>
          <a:prstGeom prst="rect">
            <a:avLst/>
          </a:prstGeom>
        </p:spPr>
      </p:pic>
      <p:sp>
        <p:nvSpPr>
          <p:cNvPr id="6" name="Rechteck 5">
            <a:extLst>
              <a:ext uri="{FF2B5EF4-FFF2-40B4-BE49-F238E27FC236}">
                <a16:creationId xmlns:a16="http://schemas.microsoft.com/office/drawing/2014/main" id="{4BDCA9A9-53DC-4A81-B970-B17758A5F162}"/>
              </a:ext>
            </a:extLst>
          </p:cNvPr>
          <p:cNvSpPr/>
          <p:nvPr/>
        </p:nvSpPr>
        <p:spPr>
          <a:xfrm>
            <a:off x="9011920" y="3022600"/>
            <a:ext cx="44323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150065B8-C83A-4236-8D39-CE8469C277AC}"/>
              </a:ext>
            </a:extLst>
          </p:cNvPr>
          <p:cNvSpPr/>
          <p:nvPr/>
        </p:nvSpPr>
        <p:spPr>
          <a:xfrm>
            <a:off x="9011920" y="3555998"/>
            <a:ext cx="429260" cy="838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hteck 8">
            <a:extLst>
              <a:ext uri="{FF2B5EF4-FFF2-40B4-BE49-F238E27FC236}">
                <a16:creationId xmlns:a16="http://schemas.microsoft.com/office/drawing/2014/main" id="{90CF7F25-041E-4C7D-942D-27965078885C}"/>
              </a:ext>
            </a:extLst>
          </p:cNvPr>
          <p:cNvSpPr/>
          <p:nvPr/>
        </p:nvSpPr>
        <p:spPr>
          <a:xfrm>
            <a:off x="9011920" y="5876954"/>
            <a:ext cx="429260" cy="8794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0" name="Rechteck 9">
            <a:extLst>
              <a:ext uri="{FF2B5EF4-FFF2-40B4-BE49-F238E27FC236}">
                <a16:creationId xmlns:a16="http://schemas.microsoft.com/office/drawing/2014/main" id="{F49B86B6-589B-460B-9843-AD6D033BF715}"/>
              </a:ext>
            </a:extLst>
          </p:cNvPr>
          <p:cNvSpPr/>
          <p:nvPr/>
        </p:nvSpPr>
        <p:spPr>
          <a:xfrm>
            <a:off x="9011920" y="5333395"/>
            <a:ext cx="44323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9491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P spid="9"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07803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Abschließend werden vom Schriftführer die Zwischensummen </a:t>
            </a:r>
            <a:br>
              <a:rPr lang="de-DE" sz="2400" spc="-95" dirty="0">
                <a:cs typeface="Arial"/>
              </a:rPr>
            </a:br>
            <a:r>
              <a:rPr lang="de-DE" sz="2400" spc="-95" dirty="0">
                <a:cs typeface="Arial"/>
              </a:rPr>
              <a:t>ZS I, ZS II und ZS III in jeder Zeile gebildet und somit errechnet:</a:t>
            </a:r>
          </a:p>
          <a:p>
            <a:pPr marL="893763" lvl="1" indent="-355600">
              <a:spcAft>
                <a:spcPts val="600"/>
              </a:spcAft>
              <a:buBlip>
                <a:blip r:embed="rId3"/>
              </a:buBlip>
              <a:tabLst>
                <a:tab pos="174625" algn="l"/>
                <a:tab pos="623888" algn="l"/>
              </a:tabLst>
            </a:pPr>
            <a:r>
              <a:rPr lang="de-DE" sz="2400" spc="-95" dirty="0">
                <a:cs typeface="Arial"/>
              </a:rPr>
              <a:t>die jeweils ungültigen Erst- und Zweitstimmen,</a:t>
            </a:r>
          </a:p>
          <a:p>
            <a:pPr marL="893763" lvl="1" indent="-355600">
              <a:spcAft>
                <a:spcPts val="600"/>
              </a:spcAft>
              <a:buBlip>
                <a:blip r:embed="rId3"/>
              </a:buBlip>
              <a:tabLst>
                <a:tab pos="174625" algn="l"/>
                <a:tab pos="623888" algn="l"/>
              </a:tabLst>
            </a:pPr>
            <a:r>
              <a:rPr lang="de-DE" sz="2400" spc="-95" dirty="0">
                <a:cs typeface="Arial"/>
              </a:rPr>
              <a:t>die gültigen Erststimmen, </a:t>
            </a:r>
            <a:br>
              <a:rPr lang="de-DE" sz="2400" spc="-95" dirty="0">
                <a:cs typeface="Arial"/>
              </a:rPr>
            </a:br>
            <a:r>
              <a:rPr lang="de-DE" sz="2400" spc="-95" dirty="0">
                <a:cs typeface="Arial"/>
              </a:rPr>
              <a:t>jeweils für die einzelnen Bewerber und insgesamt,</a:t>
            </a:r>
          </a:p>
          <a:p>
            <a:pPr marL="893763" lvl="1" indent="-355600">
              <a:spcAft>
                <a:spcPts val="600"/>
              </a:spcAft>
              <a:buBlip>
                <a:blip r:embed="rId3"/>
              </a:buBlip>
              <a:tabLst>
                <a:tab pos="174625" algn="l"/>
                <a:tab pos="623888" algn="l"/>
              </a:tabLst>
            </a:pPr>
            <a:r>
              <a:rPr lang="de-DE" sz="2400" spc="-95" dirty="0">
                <a:cs typeface="Arial"/>
              </a:rPr>
              <a:t>die gültigen Zweitstimmen, </a:t>
            </a:r>
            <a:br>
              <a:rPr lang="de-DE" sz="2400" spc="-95" dirty="0">
                <a:cs typeface="Arial"/>
              </a:rPr>
            </a:br>
            <a:r>
              <a:rPr lang="de-DE" sz="2400" spc="-95" dirty="0">
                <a:cs typeface="Arial"/>
              </a:rPr>
              <a:t>jeweils für die einzelnen Landeslisten und insgesamt.</a:t>
            </a:r>
          </a:p>
          <a:p>
            <a:pPr marL="436563" indent="-355600">
              <a:spcAft>
                <a:spcPts val="600"/>
              </a:spcAft>
              <a:buBlip>
                <a:blip r:embed="rId3"/>
              </a:buBlip>
              <a:tabLst>
                <a:tab pos="174625" algn="l"/>
                <a:tab pos="623888" algn="l"/>
              </a:tabLst>
            </a:pPr>
            <a:r>
              <a:rPr lang="de-DE" sz="2400" spc="-95" dirty="0">
                <a:cs typeface="Arial"/>
              </a:rPr>
              <a:t>Der (Brief-)Wahlvorsteher bestimmt zwei Beisitzer, </a:t>
            </a:r>
            <a:br>
              <a:rPr lang="de-DE" sz="2400" spc="-95" dirty="0">
                <a:cs typeface="Arial"/>
              </a:rPr>
            </a:br>
            <a:r>
              <a:rPr lang="de-DE" sz="2400" spc="-95" dirty="0">
                <a:cs typeface="Arial"/>
              </a:rPr>
              <a:t>die diese Zusammenzählung überprüfen.</a:t>
            </a: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86</a:t>
            </a:fld>
            <a:endParaRPr lang="de-DE" dirty="0"/>
          </a:p>
        </p:txBody>
      </p:sp>
    </p:spTree>
    <p:extLst>
      <p:ext uri="{BB962C8B-B14F-4D97-AF65-F5344CB8AC3E}">
        <p14:creationId xmlns:p14="http://schemas.microsoft.com/office/powerpoint/2010/main" val="35972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37097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Beantragt ein Mitglied des (Brief-)Wahlvorstands vor der Unterzeichnung der (Brief-)Wahlniederschrift eine erneute Zählung der Stimmen, </a:t>
            </a:r>
            <a:br>
              <a:rPr lang="de-DE" sz="2400" spc="-95" dirty="0">
                <a:cs typeface="Arial"/>
              </a:rPr>
            </a:br>
            <a:r>
              <a:rPr lang="de-DE" sz="2400" spc="-95" dirty="0">
                <a:cs typeface="Arial"/>
              </a:rPr>
              <a:t>ist diese nach vorstehenden Ausführungen zu wiederholen.</a:t>
            </a:r>
          </a:p>
          <a:p>
            <a:pPr marL="1350963" lvl="2" indent="-355600">
              <a:spcAft>
                <a:spcPts val="600"/>
              </a:spcAft>
              <a:buBlip>
                <a:blip r:embed="rId3"/>
              </a:buBlip>
              <a:tabLst>
                <a:tab pos="174625" algn="l"/>
                <a:tab pos="623888" algn="l"/>
              </a:tabLst>
            </a:pPr>
            <a:r>
              <a:rPr lang="de-DE" sz="2400" spc="-95" dirty="0">
                <a:cs typeface="Arial"/>
              </a:rPr>
              <a:t>Hinzu kommt ein Vermerk in der (Brief-)Wahlniederschrift.</a:t>
            </a:r>
          </a:p>
          <a:p>
            <a:pPr marL="436563" indent="-355600">
              <a:spcAft>
                <a:spcPts val="600"/>
              </a:spcAft>
              <a:buBlip>
                <a:blip r:embed="rId3"/>
              </a:buBlip>
              <a:tabLst>
                <a:tab pos="174625" algn="l"/>
                <a:tab pos="623888" algn="l"/>
              </a:tabLst>
            </a:pPr>
            <a:r>
              <a:rPr lang="de-DE" sz="2400" spc="-95" dirty="0">
                <a:cs typeface="Arial"/>
              </a:rPr>
              <a:t>Die vom (Brief-)Wahlvorsteher bestimmten Beisitzer sammeln </a:t>
            </a:r>
            <a:br>
              <a:rPr lang="de-DE" sz="2400" spc="-95" dirty="0">
                <a:cs typeface="Arial"/>
              </a:rPr>
            </a:br>
            <a:r>
              <a:rPr lang="de-DE" sz="2400" spc="-95" dirty="0">
                <a:cs typeface="Arial"/>
              </a:rPr>
              <a:t>je für sich und behalten unter ihrer Aufsicht:</a:t>
            </a:r>
          </a:p>
          <a:p>
            <a:pPr marL="1350963" lvl="2" indent="-355600">
              <a:spcAft>
                <a:spcPts val="600"/>
              </a:spcAft>
              <a:buBlip>
                <a:blip r:embed="rId3"/>
              </a:buBlip>
              <a:tabLst>
                <a:tab pos="174625" algn="l"/>
                <a:tab pos="623888" algn="l"/>
              </a:tabLst>
            </a:pPr>
            <a:r>
              <a:rPr lang="de-DE" sz="2400" spc="-95" dirty="0">
                <a:cs typeface="Arial"/>
              </a:rPr>
              <a:t>die Stimmzettel, auf denen die Erst- und die Zweitstimme  oder nur die Erststimme abgegeben worden waren, getrennt nach den Bewerbern, denen die Erststimmen zugefallen waren (ohne die Stimmzettel, die Anlass zu Bedenken gegeben hatten),</a:t>
            </a:r>
          </a:p>
          <a:p>
            <a:pPr marL="1350963" lvl="2" indent="-355600">
              <a:spcAft>
                <a:spcPts val="600"/>
              </a:spcAft>
              <a:buBlip>
                <a:blip r:embed="rId3"/>
              </a:buBlip>
              <a:tabLst>
                <a:tab pos="174625" algn="l"/>
                <a:tab pos="623888" algn="l"/>
              </a:tabLst>
            </a:pPr>
            <a:r>
              <a:rPr lang="de-DE" sz="2400" spc="-95" dirty="0">
                <a:cs typeface="Arial"/>
              </a:rPr>
              <a:t>die Stimmzettel, auf denen nur die Zweitstimme abgegeben worden war, getrennt nach den Wahlvorschlägen </a:t>
            </a:r>
            <a:br>
              <a:rPr lang="de-DE" sz="2400" spc="-95" dirty="0">
                <a:cs typeface="Arial"/>
              </a:rPr>
            </a:br>
            <a:r>
              <a:rPr lang="de-DE" sz="2400" spc="-95" dirty="0">
                <a:cs typeface="Arial"/>
              </a:rPr>
              <a:t>(ohne die Stimmzettel, die Anlass zu Bedenken gegeben hatten),</a:t>
            </a:r>
          </a:p>
          <a:p>
            <a:pPr marL="1350963" lvl="2" indent="-355600">
              <a:spcAft>
                <a:spcPts val="600"/>
              </a:spcAft>
              <a:buBlip>
                <a:blip r:embed="rId3"/>
              </a:buBlip>
              <a:tabLst>
                <a:tab pos="174625" algn="l"/>
                <a:tab pos="623888" algn="l"/>
              </a:tabLst>
            </a:pPr>
            <a:r>
              <a:rPr lang="de-DE" sz="2400" spc="-95" dirty="0">
                <a:cs typeface="Arial"/>
              </a:rPr>
              <a:t>die ungekennzeichneten Stimmzettel (bei Briefwahl: leer abgegebene Stimmzettelumschläge),</a:t>
            </a:r>
          </a:p>
          <a:p>
            <a:pPr marL="1350963" lvl="2"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87</a:t>
            </a:fld>
            <a:endParaRPr lang="de-DE" dirty="0"/>
          </a:p>
        </p:txBody>
      </p:sp>
    </p:spTree>
    <p:extLst>
      <p:ext uri="{BB962C8B-B14F-4D97-AF65-F5344CB8AC3E}">
        <p14:creationId xmlns:p14="http://schemas.microsoft.com/office/powerpoint/2010/main" val="18551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847207"/>
          </a:xfrm>
          <a:prstGeom prst="rect">
            <a:avLst/>
          </a:prstGeom>
        </p:spPr>
        <p:txBody>
          <a:bodyPr vert="horz" wrap="square" lIns="0" tIns="0" rIns="0" bIns="0" rtlCol="0">
            <a:spAutoFit/>
          </a:bodyPr>
          <a:lstStyle/>
          <a:p>
            <a:pPr marL="1350963" lvl="2" indent="-355600">
              <a:spcAft>
                <a:spcPts val="600"/>
              </a:spcAft>
              <a:buBlip>
                <a:blip r:embed="rId3"/>
              </a:buBlip>
              <a:tabLst>
                <a:tab pos="174625" algn="l"/>
                <a:tab pos="623888" algn="l"/>
              </a:tabLst>
            </a:pPr>
            <a:r>
              <a:rPr lang="de-DE" sz="2400" spc="-95" dirty="0">
                <a:cs typeface="Arial"/>
              </a:rPr>
              <a:t>die übrigen Stimmzettel, die Anlass zu Bedenken gaben und </a:t>
            </a:r>
            <a:br>
              <a:rPr lang="de-DE" sz="2400" spc="-95" dirty="0">
                <a:cs typeface="Arial"/>
              </a:rPr>
            </a:br>
            <a:r>
              <a:rPr lang="de-DE" sz="2400" spc="-95" dirty="0">
                <a:cs typeface="Arial"/>
              </a:rPr>
              <a:t>über die beschlossen wurde (= ursprünglich Stapel d) bei der Urnenwahl.</a:t>
            </a:r>
          </a:p>
          <a:p>
            <a:pPr marL="542925" lvl="2">
              <a:spcAft>
                <a:spcPts val="600"/>
              </a:spcAft>
              <a:tabLst>
                <a:tab pos="174625" algn="l"/>
                <a:tab pos="623888" algn="l"/>
              </a:tabLst>
            </a:pPr>
            <a:r>
              <a:rPr lang="de-DE" sz="2400" spc="-95" dirty="0">
                <a:cs typeface="Arial"/>
              </a:rPr>
              <a:t>Die Stimmzettel, die Anlass zu Bedenken gegeben hatten </a:t>
            </a:r>
            <a:br>
              <a:rPr lang="de-DE" sz="2400" spc="-95" dirty="0">
                <a:cs typeface="Arial"/>
              </a:rPr>
            </a:br>
            <a:r>
              <a:rPr lang="de-DE" sz="2400" spc="-95" dirty="0">
                <a:cs typeface="Arial"/>
              </a:rPr>
              <a:t>(= ursprünglich Stapel d), sind als Anlagen unter fortlaufenden Nummern der (Brief-)Wahlniederschrift beizufügen.</a:t>
            </a:r>
          </a:p>
          <a:p>
            <a:pPr marL="542925" lvl="2">
              <a:spcAft>
                <a:spcPts val="600"/>
              </a:spcAft>
              <a:tabLst>
                <a:tab pos="174625" algn="l"/>
                <a:tab pos="542925" algn="l"/>
                <a:tab pos="623888" algn="l"/>
              </a:tabLst>
            </a:pPr>
            <a:r>
              <a:rPr lang="de-DE" sz="2400" spc="-95" dirty="0">
                <a:cs typeface="Arial"/>
              </a:rPr>
              <a:t>Bei der Briefwahl kommen noch dazu die leer abgegebenen Stimmzettelumschläge und die Stimmzettelumschläge, </a:t>
            </a:r>
            <a:br>
              <a:rPr lang="de-DE" sz="2400" spc="-95" dirty="0">
                <a:cs typeface="Arial"/>
              </a:rPr>
            </a:br>
            <a:r>
              <a:rPr lang="de-DE" sz="2400" spc="-95" dirty="0">
                <a:cs typeface="Arial"/>
              </a:rPr>
              <a:t>die mehrere Stimmzettel enthalten haben sowie die Stimmzettelumschläge, die Anlass zu Bedenken gaben und über die beschlossenen wurde (= ursprüngliche Stapel d und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88</a:t>
            </a:fld>
            <a:endParaRPr lang="de-DE" dirty="0"/>
          </a:p>
        </p:txBody>
      </p:sp>
    </p:spTree>
    <p:extLst>
      <p:ext uri="{BB962C8B-B14F-4D97-AF65-F5344CB8AC3E}">
        <p14:creationId xmlns:p14="http://schemas.microsoft.com/office/powerpoint/2010/main" val="359140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55481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Nach der Feststellung des Wahlergebnisses durch den (Brief-)Wahlvorstand gibt der (Brief-)Wahlvorsteher dieses Ergebnis mündlich bekannt.</a:t>
            </a:r>
          </a:p>
          <a:p>
            <a:pPr marL="436563" indent="-355600">
              <a:spcAft>
                <a:spcPts val="600"/>
              </a:spcAft>
              <a:buBlip>
                <a:blip r:embed="rId3"/>
              </a:buBlip>
              <a:tabLst>
                <a:tab pos="174625" algn="l"/>
                <a:tab pos="623888" algn="l"/>
              </a:tabLst>
            </a:pPr>
            <a:r>
              <a:rPr lang="de-DE" sz="2400" spc="-95" dirty="0">
                <a:cs typeface="Arial"/>
              </a:rPr>
              <a:t>Die Bekanntgabe muss in jedem Fall erfolgen, selbst wenn sich außer dem (Brief-) Wahlvorstand keine anderen Personen im Wahlraum befinden.</a:t>
            </a:r>
          </a:p>
          <a:p>
            <a:pPr marL="436563" indent="-355600">
              <a:spcAft>
                <a:spcPts val="600"/>
              </a:spcAft>
              <a:buBlip>
                <a:blip r:embed="rId3"/>
              </a:buBlip>
              <a:tabLst>
                <a:tab pos="174625" algn="l"/>
                <a:tab pos="623888" algn="l"/>
              </a:tabLst>
            </a:pPr>
            <a:r>
              <a:rPr lang="de-DE" sz="2400" spc="-95" dirty="0">
                <a:cs typeface="Arial"/>
              </a:rPr>
              <a:t>Zu beachten ist, dass das Ergebnis vor Unterzeichnung der (Brief-)Wahlniederschrift durch den (Brief-)Wahlvorstand nur der Gemeinde oder dem Kreiswahlleiter mitgeteilt werden darf und keinen anderen Stellen (Presse usw.).</a:t>
            </a:r>
          </a:p>
          <a:p>
            <a:pPr marL="436563" indent="-355600">
              <a:spcAft>
                <a:spcPts val="600"/>
              </a:spcAft>
              <a:buBlip>
                <a:blip r:embed="rId3"/>
              </a:buBlip>
              <a:tabLst>
                <a:tab pos="174625" algn="l"/>
                <a:tab pos="623888" algn="l"/>
              </a:tabLst>
            </a:pPr>
            <a:r>
              <a:rPr lang="de-DE" sz="2400" spc="-95" dirty="0">
                <a:cs typeface="Arial"/>
              </a:rPr>
              <a:t>Sollten jedoch Pressevertreter bei der Ergebnisbekanntgabe durch den (Brief-) Wahlvorsteher anwesend sein, so ist das wahlrechtlich nicht schädlich.</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40. Bekanntgabe der Wahlergebnisse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89</a:t>
            </a:fld>
            <a:endParaRPr lang="de-DE" dirty="0"/>
          </a:p>
        </p:txBody>
      </p:sp>
    </p:spTree>
    <p:extLst>
      <p:ext uri="{BB962C8B-B14F-4D97-AF65-F5344CB8AC3E}">
        <p14:creationId xmlns:p14="http://schemas.microsoft.com/office/powerpoint/2010/main" val="35797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a:t>
            </a:fld>
            <a:endParaRPr lang="de-DE" dirty="0"/>
          </a:p>
        </p:txBody>
      </p:sp>
      <p:sp>
        <p:nvSpPr>
          <p:cNvPr id="6" name="object 6"/>
          <p:cNvSpPr txBox="1"/>
          <p:nvPr/>
        </p:nvSpPr>
        <p:spPr>
          <a:xfrm>
            <a:off x="539750" y="1117600"/>
            <a:ext cx="9774389" cy="4678204"/>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Wahlunterlagen für den Wahltag im </a:t>
            </a:r>
            <a:r>
              <a:rPr lang="de-DE" sz="2400" u="sng" spc="-95" dirty="0">
                <a:cs typeface="Arial"/>
              </a:rPr>
              <a:t>Auszählungsraum</a:t>
            </a:r>
            <a:r>
              <a:rPr lang="de-DE" sz="2400" spc="-95" dirty="0">
                <a:cs typeface="Arial"/>
              </a:rPr>
              <a:t> (Briefwahl):</a:t>
            </a:r>
          </a:p>
          <a:p>
            <a:pPr marL="893763" lvl="1" indent="-355600">
              <a:spcAft>
                <a:spcPts val="600"/>
              </a:spcAft>
              <a:buBlip>
                <a:blip r:embed="rId4"/>
              </a:buBlip>
              <a:tabLst>
                <a:tab pos="174625" algn="l"/>
                <a:tab pos="623888" algn="l"/>
              </a:tabLst>
            </a:pPr>
            <a:r>
              <a:rPr lang="de-DE" sz="2400" spc="-95" dirty="0">
                <a:cs typeface="Arial"/>
              </a:rPr>
              <a:t>ausgefüllter Wahlschein als Muster,</a:t>
            </a:r>
          </a:p>
          <a:p>
            <a:pPr marL="893763" lvl="1" indent="-355600">
              <a:spcAft>
                <a:spcPts val="600"/>
              </a:spcAft>
              <a:buBlip>
                <a:blip r:embed="rId4"/>
              </a:buBlip>
              <a:tabLst>
                <a:tab pos="174625" algn="l"/>
                <a:tab pos="623888" algn="l"/>
              </a:tabLst>
            </a:pPr>
            <a:r>
              <a:rPr lang="de-DE" sz="2400" spc="-95" dirty="0">
                <a:cs typeface="Arial"/>
              </a:rPr>
              <a:t>Verzeichnis der für ungültig erklärten Wahlscheine,</a:t>
            </a:r>
          </a:p>
          <a:p>
            <a:pPr marL="893763" lvl="1" indent="-355600">
              <a:spcAft>
                <a:spcPts val="600"/>
              </a:spcAft>
              <a:buBlip>
                <a:blip r:embed="rId4"/>
              </a:buBlip>
              <a:tabLst>
                <a:tab pos="174625" algn="l"/>
                <a:tab pos="623888" algn="l"/>
              </a:tabLst>
            </a:pPr>
            <a:r>
              <a:rPr lang="de-DE" sz="2400" spc="-95" dirty="0">
                <a:cs typeface="Arial"/>
              </a:rPr>
              <a:t>Vordruck der Briefwahlniederschrift, der Schnellmeldung und den Versandvordruck bzw. die Versandtasche für die Briefwahlniederschrift,</a:t>
            </a:r>
          </a:p>
          <a:p>
            <a:pPr marL="893763" lvl="1" indent="-355600">
              <a:spcAft>
                <a:spcPts val="600"/>
              </a:spcAft>
              <a:buBlip>
                <a:blip r:embed="rId4"/>
              </a:buBlip>
              <a:tabLst>
                <a:tab pos="174625" algn="l"/>
                <a:tab pos="623888" algn="l"/>
              </a:tabLst>
            </a:pPr>
            <a:r>
              <a:rPr lang="de-DE" sz="2400" spc="-95" dirty="0">
                <a:cs typeface="Arial"/>
              </a:rPr>
              <a:t>Textausgabe des Bundeswahlgesetzes und der Bundeswahlordnung,</a:t>
            </a:r>
          </a:p>
          <a:p>
            <a:pPr marL="893763" lvl="1" indent="-355600">
              <a:spcAft>
                <a:spcPts val="600"/>
              </a:spcAft>
              <a:buBlip>
                <a:blip r:embed="rId4"/>
              </a:buBlip>
              <a:tabLst>
                <a:tab pos="174625" algn="l"/>
                <a:tab pos="623888" algn="l"/>
              </a:tabLst>
            </a:pPr>
            <a:r>
              <a:rPr lang="de-DE" sz="2400" spc="-95" dirty="0" smtClean="0">
                <a:cs typeface="Arial"/>
              </a:rPr>
              <a:t>Verpackungs- </a:t>
            </a:r>
            <a:r>
              <a:rPr lang="de-DE" sz="2400" spc="-95" dirty="0">
                <a:cs typeface="Arial"/>
              </a:rPr>
              <a:t>und Siegelmaterial zum Verpacken der Stimmzettel </a:t>
            </a:r>
            <a:br>
              <a:rPr lang="de-DE" sz="2400" spc="-95" dirty="0">
                <a:cs typeface="Arial"/>
              </a:rPr>
            </a:br>
            <a:r>
              <a:rPr lang="de-DE" sz="2400" spc="-95" dirty="0">
                <a:cs typeface="Arial"/>
              </a:rPr>
              <a:t>und Wahlscheine</a:t>
            </a:r>
            <a:r>
              <a:rPr lang="de-DE" sz="2400" spc="-95" dirty="0" smtClean="0">
                <a:cs typeface="Arial"/>
              </a:rPr>
              <a:t>.</a:t>
            </a: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312892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893647"/>
          </a:xfrm>
          <a:prstGeom prst="rect">
            <a:avLst/>
          </a:prstGeom>
        </p:spPr>
        <p:txBody>
          <a:bodyPr vert="horz" wrap="square" lIns="0" tIns="0" rIns="0" bIns="0" rtlCol="0">
            <a:spAutoFit/>
          </a:bodyPr>
          <a:lstStyle/>
          <a:p>
            <a:pPr marL="452438" lvl="1" indent="-363538">
              <a:spcAft>
                <a:spcPts val="600"/>
              </a:spcAft>
              <a:buBlip>
                <a:blip r:embed="rId3"/>
              </a:buBlip>
              <a:tabLst>
                <a:tab pos="174625" algn="l"/>
                <a:tab pos="623888" algn="l"/>
              </a:tabLst>
            </a:pPr>
            <a:r>
              <a:rPr lang="de-DE" sz="2400" spc="-95" dirty="0">
                <a:cs typeface="Arial"/>
              </a:rPr>
              <a:t>Durchgabe der Schnellmeldung an die Gemeinde:</a:t>
            </a:r>
          </a:p>
          <a:p>
            <a:pPr marL="893763" lvl="1" indent="-355600">
              <a:spcAft>
                <a:spcPts val="600"/>
              </a:spcAft>
              <a:buBlip>
                <a:blip r:embed="rId3"/>
              </a:buBlip>
              <a:tabLst>
                <a:tab pos="174625" algn="l"/>
                <a:tab pos="623888" algn="l"/>
              </a:tabLst>
            </a:pPr>
            <a:r>
              <a:rPr lang="de-DE" sz="2400" spc="-95" dirty="0">
                <a:cs typeface="Arial"/>
              </a:rPr>
              <a:t>Ist das Wahlergebnis im Wahlbezirk festgestellt, überträgt der Schriftführer sofort die Zahlen aus der (Brief-)Wahlniederschrift </a:t>
            </a:r>
            <a:r>
              <a:rPr lang="de-DE" sz="2400" spc="-95" dirty="0" smtClean="0">
                <a:cs typeface="Arial"/>
              </a:rPr>
              <a:t>in </a:t>
            </a:r>
            <a:r>
              <a:rPr lang="de-DE" sz="2400" spc="-95" dirty="0">
                <a:cs typeface="Arial"/>
              </a:rPr>
              <a:t>die Schnellmeldung.</a:t>
            </a:r>
          </a:p>
          <a:p>
            <a:pPr marL="893763" lvl="1" indent="-355600">
              <a:spcAft>
                <a:spcPts val="600"/>
              </a:spcAft>
              <a:buBlip>
                <a:blip r:embed="rId3"/>
              </a:buBlip>
              <a:tabLst>
                <a:tab pos="174625" algn="l"/>
                <a:tab pos="623888" algn="l"/>
              </a:tabLst>
            </a:pPr>
            <a:r>
              <a:rPr lang="de-DE" sz="2400" spc="-95" dirty="0">
                <a:cs typeface="Arial"/>
              </a:rPr>
              <a:t>Der (Brief-)Wahlvorsteher meldet damit das Ergebnis auf dem vereinbarten Weg </a:t>
            </a:r>
            <a:r>
              <a:rPr lang="de-DE" sz="2400" spc="-95" dirty="0" smtClean="0">
                <a:cs typeface="Arial"/>
              </a:rPr>
              <a:t>(Bote) </a:t>
            </a:r>
            <a:r>
              <a:rPr lang="de-DE" sz="2400" spc="-95" dirty="0">
                <a:cs typeface="Arial"/>
              </a:rPr>
              <a:t>an die Gemeinde.</a:t>
            </a:r>
          </a:p>
          <a:p>
            <a:pPr marL="436563" indent="-355600">
              <a:spcAft>
                <a:spcPts val="600"/>
              </a:spcAft>
              <a:buBlip>
                <a:blip r:embed="rId3"/>
              </a:buBlip>
              <a:tabLst>
                <a:tab pos="174625" algn="l"/>
                <a:tab pos="623888" algn="l"/>
              </a:tabLst>
            </a:pPr>
            <a:r>
              <a:rPr lang="de-DE" sz="2400" spc="-95" dirty="0" smtClean="0">
                <a:cs typeface="Arial"/>
              </a:rPr>
              <a:t>Abschließen </a:t>
            </a:r>
            <a:r>
              <a:rPr lang="de-DE" sz="2400" spc="-95" dirty="0">
                <a:cs typeface="Arial"/>
              </a:rPr>
              <a:t>der (Brief-)Wahlniederschrift:</a:t>
            </a:r>
          </a:p>
          <a:p>
            <a:pPr marL="893763" lvl="1" indent="-355600">
              <a:spcAft>
                <a:spcPts val="600"/>
              </a:spcAft>
              <a:buBlip>
                <a:blip r:embed="rId3"/>
              </a:buBlip>
              <a:tabLst>
                <a:tab pos="174625" algn="l"/>
                <a:tab pos="623888" algn="l"/>
              </a:tabLst>
            </a:pPr>
            <a:r>
              <a:rPr lang="de-DE" sz="2400" spc="-95" dirty="0">
                <a:cs typeface="Arial"/>
              </a:rPr>
              <a:t>Die (Brief-)Wahlniederschrift ist mit der Unterschrift von allen </a:t>
            </a:r>
            <a:br>
              <a:rPr lang="de-DE" sz="2400" spc="-95" dirty="0">
                <a:cs typeface="Arial"/>
              </a:rPr>
            </a:br>
            <a:r>
              <a:rPr lang="de-DE" sz="2400" spc="-95" dirty="0">
                <a:cs typeface="Arial"/>
              </a:rPr>
              <a:t>(Brief-)Wahlvorstandsmitgliedern abzuschließen.</a:t>
            </a:r>
          </a:p>
          <a:p>
            <a:pPr marL="893763" lvl="1" indent="-355600">
              <a:spcAft>
                <a:spcPts val="600"/>
              </a:spcAft>
              <a:buBlip>
                <a:blip r:embed="rId3"/>
              </a:buBlip>
              <a:tabLst>
                <a:tab pos="174625" algn="l"/>
                <a:tab pos="623888" algn="l"/>
              </a:tabLst>
            </a:pPr>
            <a:r>
              <a:rPr lang="de-DE" sz="2400" spc="-95" dirty="0">
                <a:cs typeface="Arial"/>
              </a:rPr>
              <a:t>Mit ihrer Unterschrift genehmigen die Mitglieder des (Brief-)Wahlvorstands </a:t>
            </a:r>
            <a:br>
              <a:rPr lang="de-DE" sz="2400" spc="-95" dirty="0">
                <a:cs typeface="Arial"/>
              </a:rPr>
            </a:br>
            <a:r>
              <a:rPr lang="de-DE" sz="2400" spc="-95" dirty="0">
                <a:cs typeface="Arial"/>
              </a:rPr>
              <a:t>die (Brief-)Wahlniederschrift.</a:t>
            </a:r>
          </a:p>
          <a:p>
            <a:pPr marL="893763" lvl="1" indent="-355600">
              <a:spcAft>
                <a:spcPts val="600"/>
              </a:spcAft>
              <a:buBlip>
                <a:blip r:embed="rId3"/>
              </a:buBlip>
              <a:tabLst>
                <a:tab pos="174625" algn="l"/>
                <a:tab pos="623888" algn="l"/>
              </a:tabLst>
            </a:pPr>
            <a:r>
              <a:rPr lang="de-DE" sz="2400" spc="-95" dirty="0">
                <a:cs typeface="Arial"/>
              </a:rPr>
              <a:t>Verweigert ein Mitglied des (Brief-)Wahlvorstands die Unterschrift, </a:t>
            </a:r>
            <a:br>
              <a:rPr lang="de-DE" sz="2400" spc="-95" dirty="0">
                <a:cs typeface="Arial"/>
              </a:rPr>
            </a:br>
            <a:r>
              <a:rPr lang="de-DE" sz="2400" spc="-95" dirty="0">
                <a:cs typeface="Arial"/>
              </a:rPr>
              <a:t>so ist der Grund hierfür in der (Brief-)Wahlniederschrift zu vermerken.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a:t>
            </a:r>
            <a:r>
              <a:rPr lang="de-DE" dirty="0">
                <a:solidFill>
                  <a:schemeClr val="tx1">
                    <a:lumMod val="65000"/>
                    <a:lumOff val="35000"/>
                  </a:schemeClr>
                </a:solidFill>
              </a:rPr>
              <a:t>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90</a:t>
            </a:fld>
            <a:endParaRPr lang="de-DE" dirty="0"/>
          </a:p>
        </p:txBody>
      </p:sp>
    </p:spTree>
    <p:extLst>
      <p:ext uri="{BB962C8B-B14F-4D97-AF65-F5344CB8AC3E}">
        <p14:creationId xmlns:p14="http://schemas.microsoft.com/office/powerpoint/2010/main" val="5369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154984"/>
          </a:xfrm>
          <a:prstGeom prst="rect">
            <a:avLst/>
          </a:prstGeom>
        </p:spPr>
        <p:txBody>
          <a:bodyPr vert="horz" wrap="square" lIns="0" tIns="0" rIns="0" bIns="0" rtlCol="0">
            <a:spAutoFit/>
          </a:bodyPr>
          <a:lstStyle/>
          <a:p>
            <a:pPr marL="0" lvl="1">
              <a:spcAft>
                <a:spcPts val="600"/>
              </a:spcAft>
              <a:tabLst>
                <a:tab pos="174625" algn="l"/>
                <a:tab pos="623888" algn="l"/>
              </a:tabLst>
            </a:pPr>
            <a:r>
              <a:rPr lang="de-DE" sz="2400" spc="-95" dirty="0">
                <a:cs typeface="Arial"/>
              </a:rPr>
              <a:t>Der Niederschrift sind bei der Urnenwahl als Anlagen beizufügen:</a:t>
            </a:r>
          </a:p>
          <a:p>
            <a:pPr marL="893763" lvl="1" indent="-355600">
              <a:spcAft>
                <a:spcPts val="600"/>
              </a:spcAft>
              <a:buBlip>
                <a:blip r:embed="rId3"/>
              </a:buBlip>
              <a:tabLst>
                <a:tab pos="174625" algn="l"/>
                <a:tab pos="623888" algn="l"/>
              </a:tabLst>
            </a:pPr>
            <a:r>
              <a:rPr lang="de-DE" sz="2400" spc="-95" dirty="0">
                <a:cs typeface="Arial"/>
              </a:rPr>
              <a:t>die Stimmzettel, über deren Gültigkeit der Wahlvorstand besonders beschlossen hat,</a:t>
            </a:r>
          </a:p>
          <a:p>
            <a:pPr marL="893763" lvl="1" indent="-355600">
              <a:spcAft>
                <a:spcPts val="600"/>
              </a:spcAft>
              <a:buBlip>
                <a:blip r:embed="rId3"/>
              </a:buBlip>
              <a:tabLst>
                <a:tab pos="174625" algn="l"/>
                <a:tab pos="623888" algn="l"/>
              </a:tabLst>
            </a:pPr>
            <a:r>
              <a:rPr lang="de-DE" sz="2400" spc="-95" dirty="0">
                <a:cs typeface="Arial"/>
              </a:rPr>
              <a:t>die Wahlscheine, über die der Wahlvorstand besonders beschlossen hat,</a:t>
            </a:r>
          </a:p>
          <a:p>
            <a:pPr marL="893763" lvl="1" indent="-355600">
              <a:spcAft>
                <a:spcPts val="600"/>
              </a:spcAft>
              <a:buBlip>
                <a:blip r:embed="rId3"/>
              </a:buBlip>
              <a:tabLst>
                <a:tab pos="174625" algn="l"/>
                <a:tab pos="623888" algn="l"/>
              </a:tabLst>
            </a:pPr>
            <a:r>
              <a:rPr lang="de-DE" sz="2400" spc="-95" dirty="0">
                <a:cs typeface="Arial"/>
              </a:rPr>
              <a:t>etwaige Niederschriften über besondere Vorkommnisse.</a:t>
            </a:r>
          </a:p>
          <a:p>
            <a:pPr marL="0" lvl="1">
              <a:spcAft>
                <a:spcPts val="600"/>
              </a:spcAft>
              <a:tabLst>
                <a:tab pos="174625" algn="l"/>
                <a:tab pos="623888" algn="l"/>
              </a:tabLst>
            </a:pPr>
            <a:endParaRPr lang="de-DE" sz="2400" spc="-95" dirty="0">
              <a:cs typeface="Arial"/>
            </a:endParaRPr>
          </a:p>
          <a:p>
            <a:pPr marL="0" lvl="1">
              <a:spcAft>
                <a:spcPts val="600"/>
              </a:spcAft>
              <a:tabLst>
                <a:tab pos="174625" algn="l"/>
                <a:tab pos="623888" algn="l"/>
              </a:tabLst>
            </a:pPr>
            <a:r>
              <a:rPr lang="de-DE" sz="2400" spc="-95" dirty="0">
                <a:cs typeface="Arial"/>
              </a:rPr>
              <a:t>Die Wahlniederschrift mit den o.g. Anlagen ist mit dem Versandvordruck zu bündeln bzw. in die entsprechende Versandtasche zu </a:t>
            </a:r>
            <a:r>
              <a:rPr lang="de-DE" sz="2400" spc="-95" dirty="0" smtClean="0">
                <a:cs typeface="Arial"/>
              </a:rPr>
              <a:t>legen (nicht verschließen!!).</a:t>
            </a:r>
            <a:endParaRPr lang="de-DE" sz="2400" spc="-95" dirty="0">
              <a:cs typeface="Arial"/>
            </a:endParaRPr>
          </a:p>
          <a:p>
            <a:pPr marL="0" lvl="1">
              <a:spcAft>
                <a:spcPts val="600"/>
              </a:spcAft>
              <a:tabLst>
                <a:tab pos="174625" algn="l"/>
                <a:tab pos="623888" algn="l"/>
              </a:tabLst>
            </a:pPr>
            <a:r>
              <a:rPr lang="de-DE" sz="2400" spc="-95" dirty="0">
                <a:cs typeface="Arial"/>
              </a:rPr>
              <a:t>Der genaue Inhalt ist zu vermerken und vom Wahlvorsteher durch Unterschrift zu bestätigen.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91</a:t>
            </a:fld>
            <a:endParaRPr lang="de-DE" dirty="0"/>
          </a:p>
        </p:txBody>
      </p:sp>
    </p:spTree>
    <p:extLst>
      <p:ext uri="{BB962C8B-B14F-4D97-AF65-F5344CB8AC3E}">
        <p14:creationId xmlns:p14="http://schemas.microsoft.com/office/powerpoint/2010/main" val="384892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416868"/>
          </a:xfrm>
          <a:prstGeom prst="rect">
            <a:avLst/>
          </a:prstGeom>
        </p:spPr>
        <p:txBody>
          <a:bodyPr vert="horz" wrap="square" lIns="0" tIns="0" rIns="0" bIns="0" rtlCol="0">
            <a:spAutoFit/>
          </a:bodyPr>
          <a:lstStyle/>
          <a:p>
            <a:pPr marL="80963" lvl="1">
              <a:spcAft>
                <a:spcPts val="600"/>
              </a:spcAft>
              <a:tabLst>
                <a:tab pos="174625" algn="l"/>
                <a:tab pos="623888" algn="l"/>
              </a:tabLst>
            </a:pPr>
            <a:r>
              <a:rPr lang="de-DE" sz="2400" spc="-95" dirty="0">
                <a:cs typeface="Arial"/>
              </a:rPr>
              <a:t>Der Niederschrift sind bei der Briefwahl als Anlagen beizufügen:</a:t>
            </a:r>
          </a:p>
          <a:p>
            <a:pPr marL="893763" lvl="1" indent="-355600">
              <a:spcAft>
                <a:spcPts val="600"/>
              </a:spcAft>
              <a:buBlip>
                <a:blip r:embed="rId3"/>
              </a:buBlip>
              <a:tabLst>
                <a:tab pos="174625" algn="l"/>
                <a:tab pos="623888" algn="l"/>
              </a:tabLst>
            </a:pPr>
            <a:r>
              <a:rPr lang="de-DE" sz="2400" spc="-95" dirty="0">
                <a:cs typeface="Arial"/>
              </a:rPr>
              <a:t>die Stimmzettel und Stimmzettelumschläge, über deren Gültigkeit der Briefwahlvorstand besonders beschlossen hat,</a:t>
            </a:r>
          </a:p>
          <a:p>
            <a:pPr marL="893763" lvl="1" indent="-355600">
              <a:spcAft>
                <a:spcPts val="600"/>
              </a:spcAft>
              <a:buBlip>
                <a:blip r:embed="rId3"/>
              </a:buBlip>
              <a:tabLst>
                <a:tab pos="174625" algn="l"/>
                <a:tab pos="623888" algn="l"/>
              </a:tabLst>
            </a:pPr>
            <a:r>
              <a:rPr lang="de-DE" sz="2400" spc="-95" dirty="0">
                <a:cs typeface="Arial"/>
              </a:rPr>
              <a:t>die Wahlbriefe, die der Briefwahlvorstand zurückgewiesen hat,</a:t>
            </a:r>
          </a:p>
          <a:p>
            <a:pPr marL="893763" lvl="1" indent="-355600">
              <a:spcAft>
                <a:spcPts val="600"/>
              </a:spcAft>
              <a:buBlip>
                <a:blip r:embed="rId3"/>
              </a:buBlip>
              <a:tabLst>
                <a:tab pos="174625" algn="l"/>
                <a:tab pos="623888" algn="l"/>
              </a:tabLst>
            </a:pPr>
            <a:r>
              <a:rPr lang="de-DE" sz="2400" spc="-95" dirty="0">
                <a:cs typeface="Arial"/>
              </a:rPr>
              <a:t>die Wahlscheine, über die der Briefwahlvorstand besonders beschlossen hat, ohne dass die Wahlbriefe zurückgewiesen wurden,</a:t>
            </a:r>
          </a:p>
          <a:p>
            <a:pPr marL="893763" lvl="1" indent="-355600">
              <a:spcAft>
                <a:spcPts val="600"/>
              </a:spcAft>
              <a:buBlip>
                <a:blip r:embed="rId3"/>
              </a:buBlip>
              <a:tabLst>
                <a:tab pos="174625" algn="l"/>
                <a:tab pos="623888" algn="l"/>
              </a:tabLst>
            </a:pPr>
            <a:r>
              <a:rPr lang="de-DE" sz="2400" spc="-95" dirty="0">
                <a:cs typeface="Arial"/>
              </a:rPr>
              <a:t>etwaige Niederschriften über besondere Vorkommnisse.</a:t>
            </a:r>
          </a:p>
          <a:p>
            <a:pPr marL="85725" lvl="1">
              <a:spcAft>
                <a:spcPts val="600"/>
              </a:spcAft>
              <a:tabLst>
                <a:tab pos="174625" algn="l"/>
                <a:tab pos="623888" algn="l"/>
              </a:tabLst>
            </a:pPr>
            <a:endParaRPr lang="de-DE" sz="2400" spc="-95" dirty="0">
              <a:cs typeface="Arial"/>
            </a:endParaRPr>
          </a:p>
          <a:p>
            <a:pPr marL="85725" lvl="1">
              <a:spcAft>
                <a:spcPts val="600"/>
              </a:spcAft>
              <a:tabLst>
                <a:tab pos="174625" algn="l"/>
                <a:tab pos="623888" algn="l"/>
              </a:tabLst>
            </a:pPr>
            <a:r>
              <a:rPr lang="de-DE" sz="2400" spc="-95" dirty="0">
                <a:cs typeface="Arial"/>
              </a:rPr>
              <a:t>Die Briefwahlniederschrift mit den o.g. Anlagen ist mit dem Versandvordruck zu bündeln bzw. in die entsprechende Versandtasche zu </a:t>
            </a:r>
            <a:r>
              <a:rPr lang="de-DE" sz="2400" spc="-95" dirty="0" smtClean="0">
                <a:cs typeface="Arial"/>
              </a:rPr>
              <a:t>legen (</a:t>
            </a:r>
            <a:r>
              <a:rPr lang="de-DE" sz="2400" spc="-95" dirty="0">
                <a:cs typeface="Arial"/>
              </a:rPr>
              <a:t>nicht verschließen!!).</a:t>
            </a:r>
          </a:p>
          <a:p>
            <a:pPr marL="85725" lvl="1">
              <a:spcAft>
                <a:spcPts val="600"/>
              </a:spcAft>
              <a:tabLst>
                <a:tab pos="174625" algn="l"/>
                <a:tab pos="623888" algn="l"/>
              </a:tabLst>
            </a:pPr>
            <a:endParaRPr lang="de-DE" sz="2400" spc="-95" dirty="0">
              <a:cs typeface="Arial"/>
            </a:endParaRPr>
          </a:p>
          <a:p>
            <a:pPr marL="85725" lvl="1">
              <a:spcAft>
                <a:spcPts val="600"/>
              </a:spcAft>
              <a:tabLst>
                <a:tab pos="174625" algn="l"/>
                <a:tab pos="623888" algn="l"/>
              </a:tabLst>
            </a:pPr>
            <a:r>
              <a:rPr lang="de-DE" sz="2400" spc="-95" dirty="0">
                <a:cs typeface="Arial"/>
              </a:rPr>
              <a:t>Der genaue Inhalt ist zu vermerken und vom Briefwahlvorsteher durch Unterschrift zu bestätigen.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92</a:t>
            </a:fld>
            <a:endParaRPr lang="de-DE" dirty="0"/>
          </a:p>
        </p:txBody>
      </p:sp>
    </p:spTree>
    <p:extLst>
      <p:ext uri="{BB962C8B-B14F-4D97-AF65-F5344CB8AC3E}">
        <p14:creationId xmlns:p14="http://schemas.microsoft.com/office/powerpoint/2010/main" val="39926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632311"/>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spc="-95" dirty="0">
                <a:cs typeface="Arial"/>
              </a:rPr>
              <a:t>Hat der (Brief-)Wahlvorstand seine Aufgaben erledigt, verpackt und übergibt der (Brief-)Wahlvorsteher die Wahlunterlagen entsprechend der (Brief-)Wahlniederschrift.</a:t>
            </a:r>
          </a:p>
          <a:p>
            <a:pPr marL="436563" indent="-355600">
              <a:spcAft>
                <a:spcPts val="600"/>
              </a:spcAft>
              <a:buBlip>
                <a:blip r:embed="rId3"/>
              </a:buBlip>
              <a:tabLst>
                <a:tab pos="174625" algn="l"/>
                <a:tab pos="623888" algn="l"/>
              </a:tabLst>
            </a:pPr>
            <a:r>
              <a:rPr lang="de-DE" sz="2400" spc="-95" dirty="0">
                <a:cs typeface="Arial"/>
              </a:rPr>
              <a:t>Es werden alle Stimmzettel und Wahlscheine, die nicht der (Brief-)Wahlnieder-schrift als Anlagen beizufügen </a:t>
            </a:r>
            <a:r>
              <a:rPr lang="de-DE" sz="2400" spc="-95" dirty="0" smtClean="0">
                <a:cs typeface="Arial"/>
              </a:rPr>
              <a:t>sind geordnet</a:t>
            </a:r>
            <a:r>
              <a:rPr lang="de-DE" sz="2400" spc="-95" dirty="0">
                <a:cs typeface="Arial"/>
              </a:rPr>
              <a:t>, gebündelt und in Papier </a:t>
            </a:r>
            <a:r>
              <a:rPr lang="de-DE" sz="2400" spc="-95" dirty="0" smtClean="0">
                <a:cs typeface="Arial"/>
              </a:rPr>
              <a:t>verpackt (entsprechende Auflistung erhält der Schriftführer)</a:t>
            </a:r>
          </a:p>
          <a:p>
            <a:pPr marL="80963">
              <a:spcAft>
                <a:spcPts val="600"/>
              </a:spcAft>
              <a:tabLst>
                <a:tab pos="174625" algn="l"/>
                <a:tab pos="623888" algn="l"/>
              </a:tabLst>
            </a:pPr>
            <a:endParaRPr lang="de-DE" sz="2400" spc="-95" dirty="0" smtClean="0">
              <a:cs typeface="Arial"/>
            </a:endParaRPr>
          </a:p>
          <a:p>
            <a:pPr marL="436563" indent="-355600">
              <a:spcAft>
                <a:spcPts val="600"/>
              </a:spcAft>
              <a:buBlip>
                <a:blip r:embed="rId3"/>
              </a:buBlip>
              <a:tabLst>
                <a:tab pos="174625" algn="l"/>
                <a:tab pos="623888" algn="l"/>
              </a:tabLst>
            </a:pPr>
            <a:r>
              <a:rPr lang="de-DE" sz="2400" spc="-95" dirty="0" smtClean="0">
                <a:cs typeface="Arial"/>
              </a:rPr>
              <a:t>Alle Pakete, bis auf das Paket mit den unbenutzten Stimmzetteln, werden versiegelt und mit dem Namen der Gemeinde, der Nummer des Wahlbezirks und der Inhaltsangabe versehen.</a:t>
            </a:r>
          </a:p>
          <a:p>
            <a:pPr marL="436563" indent="-355600">
              <a:spcAft>
                <a:spcPts val="600"/>
              </a:spcAft>
              <a:buBlip>
                <a:blip r:embed="rId3"/>
              </a:buBlip>
              <a:tabLst>
                <a:tab pos="174625" algn="l"/>
                <a:tab pos="623888" algn="l"/>
              </a:tabLst>
            </a:pPr>
            <a:r>
              <a:rPr lang="de-DE" sz="2400" spc="-95" dirty="0" smtClean="0">
                <a:cs typeface="Arial"/>
              </a:rPr>
              <a:t>Vor </a:t>
            </a:r>
            <a:r>
              <a:rPr lang="de-DE" sz="2400" spc="-95" dirty="0">
                <a:cs typeface="Arial"/>
              </a:rPr>
              <a:t>der Entgegennahme der (Brief-)Wahlniederschrift durch die Gemeinde darf sich der (Brief-)Wahlvorstand nicht auflösen!</a:t>
            </a:r>
          </a:p>
          <a:p>
            <a:pPr marL="436563" indent="-355600">
              <a:spcAft>
                <a:spcPts val="600"/>
              </a:spcAft>
              <a:buBlip>
                <a:blip r:embed="rId3"/>
              </a:buBlip>
              <a:tabLst>
                <a:tab pos="174625" algn="l"/>
                <a:tab pos="623888" algn="l"/>
              </a:tabLst>
            </a:pPr>
            <a:r>
              <a:rPr lang="de-DE" sz="2400" spc="-95" dirty="0">
                <a:cs typeface="Arial"/>
              </a:rPr>
              <a:t>Die Übernahme ist von einem Beauftragten der Gemeinde in der (Brief-)Wahl-niederschrift zu bestätigen. </a:t>
            </a:r>
          </a:p>
          <a:p>
            <a:pPr marL="436563"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42.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93</a:t>
            </a:fld>
            <a:endParaRPr lang="de-DE" dirty="0"/>
          </a:p>
        </p:txBody>
      </p:sp>
    </p:spTree>
    <p:extLst>
      <p:ext uri="{BB962C8B-B14F-4D97-AF65-F5344CB8AC3E}">
        <p14:creationId xmlns:p14="http://schemas.microsoft.com/office/powerpoint/2010/main" val="22427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Fragen und Antworten</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94</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4105326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EE4P_AGENDAWIZARD" val="&lt;ee4p&gt;&lt;layouts&gt;&lt;layout name=&quot;Box 2&quot; id=&quot;1_4&quot;&gt;&lt;standard&gt;&lt;textframe horizontalAnchor=&quot;1&quot; marginBottom=&quot;6&quot; marginLeft=&quot;0&quot; marginRight=&quot;0&quot; marginTop=&quot;6&quot; orientation=&quot;1&quot; verticalAnchor=&quot;1&quot; /&gt;&lt;font name=&quot;Arial&quot; bold=&quot;0&quot; italic=&quot;0&quot; color=&quot;#000000&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waysSelectTopLevel=&quot;1&quot; /&gt;&lt;!-- Agenda item formats --&gt;&lt;cases&gt;&lt;case level=&quot;1&quot; selected=&quot;0&quot; break=&quot;0&quot; topMinSpacing=&quot;5&quot; topMaxSpacing=&quot;5&quot; bottomMinSpacing=&quot;0&quot; bottomMaxSpacing=&quot;0&quot;&gt;&lt;element type=&quot;autoshape&quot; autoShapeType=&quot;1&quot; value=&quot;&quot;&gt;&lt;position left=&quot;itemNoLeft+36.50472*scale*fontScale&quot; top=&quot;0&quot; width=&quot;agendaWidth-topicLeftSpacing-itemNoWidth&quot; height=&quot;itemHeight&quot; /&gt;&lt;fill foreColor=&quot;#D9D9D9&quot; visible=&quot;1&quot; /&gt;&lt;/element&gt;&lt;element type=&quot;autoshape&quot; autoShapeType=&quot;1&quot; value=&quot;&quot;&gt;&lt;position left=&quot;itemNoLeft&quot; top=&quot;0&quot; width=&quot;31.50472*scale*fontScale&quot; height=&quot;itemTotalHeight&quot; /&gt;&lt;fill foreColor=&quot;#808080&quot; visible=&quot;1&quot; /&gt;&lt;/element&gt;&lt;element field=&quot;itemno&quot; type=&quot;autoshape&quot; autoShapeType=&quot;1&quot;&gt;&lt;textframe marginLeft=&quot;6&quot; marginRight=&quot;6&quot; verticalAnchor=&quot;3&quot; /&gt;&lt;paragraphformat alignment=&quot;2&quot; /&gt;&lt;fill foreColor=&quot;#808080&quot; visible=&quot;1&quot; /&gt;&lt;font bold=&quot;1&quot; color=&quot;#ffffff&quot; /&gt;&lt;/element&gt;&lt;element field=&quot;topic&quot; type=&quot;autoshape&quot; autoShapeType=&quot;1&quot;&gt;&lt;paragraphformat alignment=&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gt;&lt;paragraphformat alignment=&quot;1&quot; /&gt;&lt;font color=&quot;14&quot; bold=&quot;1&quot; /&gt;&lt;textframe marginLeft=&quot;6&quot; /&gt;&lt;/element&gt;&lt;element field=&quot;responsible&quot; type=&quot;autoshape&quot; autoShapeType=&quot;1&quot;&gt;&lt;paragraphformat alignment=&quot;1&quot; /&gt;&lt;font color=&quot;14&quot; bold=&quot;1&quot; /&gt;&lt;/element&gt;&lt;element field=&quot;freecolumn&quot; type=&quot;autoshape&quot; autoShapeType=&quot;1&quot;&gt;&lt;paragraphformat alignment=&quot;1&quot; /&gt;&lt;font color=&quot;14&quot; bold=&quot;1&quot; /&gt;&lt;/element&gt;&lt;element field=&quot;timeslot&quot; type=&quot;autoshape&quot; autoShapeType=&quot;1&quot;&gt;&lt;paragraphformat alignment=&quot;1&quot; /&gt;&lt;font color=&quot;14&quot; bold=&quot;1&quot; /&gt;&lt;/element&gt;&lt;element field=&quot;pageno&quot; type=&quot;autoshape&quot; autoShapeType=&quot;1&quot;&gt;&lt;paragraphformat alignment=&quot;3&quot; /&gt;&lt;font color=&quot;14&quot; bold=&quot;1&quot; /&gt;&lt;/element&gt;&lt;/case&gt;&lt;case level=&quot;2&quot; selected=&quot;0&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gt;&lt;textframe marginLeft=&quot;6&quot; /&gt;&lt;/element&gt;&lt;element field=&quot;responsible&quot; type=&quot;autoshape&quot; autoShapeType=&quot;1&quot;&gt;&lt;paragraphformat alignment=&quot;1&quot; /&gt;&lt;font /&gt;&lt;/element&gt;&lt;element field=&quot;freecolumn&quot; type=&quot;autoshape&quot; autoShapeType=&quot;1&quot;&gt;&lt;paragraphformat alignment=&quot;1&quot; /&gt;&lt;font /&gt;&lt;/element&gt;&lt;element field=&quot;timeslot&quot; type=&quot;autoshape&quot; autoShapeType=&quot;1&quot;&gt;&lt;paragraphformat alignment=&quot;1&quot; /&gt;&lt;font /&gt;&lt;/element&gt;&lt;element field=&quot;pageno&quot; type=&quot;autoshape&quot; autoShapeType=&quot;1&quot;&gt;&lt;paragraphformat alignment=&quot;3&quot; /&gt;&lt;font /&gt;&lt;/element&gt;&lt;/case&gt;&lt;case level=&quot;2&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gt;&lt;textframe marginLeft=&quot;6&quot; /&gt;&lt;/element&gt;&lt;element field=&quot;responsible&quot; type=&quot;autoshape&quot; autoShapeType=&quot;1&quot;&gt;&lt;paragraphformat alignment=&quot;1&quot; /&gt;&lt;font color=&quot;14&quot; /&gt;&lt;/element&gt;&lt;element field=&quot;freecolumn&quot; type=&quot;autoshape&quot; autoShapeType=&quot;1&quot;&gt;&lt;paragraphformat alignment=&quot;1&quot; /&gt;&lt;font color=&quot;14&quot; /&gt;&lt;/element&gt;&lt;element field=&quot;timeslot&quot; type=&quot;autoshape&quot; autoShapeType=&quot;1&quot;&gt;&lt;paragraphformat alignment=&quot;1&quot; /&gt;&lt;font color=&quot;14&quot; /&gt;&lt;/element&gt;&lt;element field=&quot;pageno&quot; type=&quot;autoshape&quot; autoShapeType=&quot;1&quot;&gt;&lt;paragraphformat alignment=&quot;3&quot; /&gt;&lt;font color=&quot;14&quot; /&gt;&lt;/element&gt;&lt;/case&gt;&lt;case level=&quot;1&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ffffff&quot; /&gt;&lt;/elemen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14&quot; italic=&quot;1&quot; /&gt;&lt;/element&gt;&lt;element field=&quot;topic&quot; type=&quot;autoshape&quot; autoShapeType=&quot;1&quot;&gt;&lt;paragraphformat alignment=&quot;1&quot; /&gt;&lt;font color=&quot;14&quot; bold=&quot;1&quot; italic=&quot;1&quot; /&gt;&lt;textframe marginLeft=&quot;6&quot; /&gt;&lt;/element&gt;&lt;element field=&quot;responsible&quot; type=&quot;autoshape&quot; autoShapeType=&quot;1&quot;&gt;&lt;paragraphformat alignment=&quot;1&quot; /&gt;&lt;font color=&quot;14&quot; bold=&quot;1&quot; italic=&quot;1&quot; /&gt;&lt;/element&gt;&lt;element field=&quot;freecolumn&quot; type=&quot;autoshape&quot; autoShapeType=&quot;1&quot;&gt;&lt;paragraphformat alignment=&quot;1&quot; /&gt;&lt;font color=&quot;14&quot; bold=&quot;1&quot; italic=&quot;1&quot; /&gt;&lt;/element&gt;&lt;element field=&quot;timeslot&quot; type=&quot;autoshape&quot; autoShapeType=&quot;1&quot;&gt;&lt;paragraphformat alignment=&quot;1&quot; /&gt;&lt;font color=&quot;14&quot; bold=&quot;1&quot; italic=&quot;1&quot; /&gt;&lt;/element&gt;&lt;element field=&quot;pageno&quot; type=&quot;autoshape&quot; autoShapeType=&quot;1&quot;&gt;&lt;paragraphformat alignment=&quot;3&quot; /&gt;&lt;font color=&quot;14&quot; bold=&quot;1&quot; italic=&quot;1&quot; /&gt;&lt;/element&gt;&lt;/case&gt;&lt;case level=&quot;2&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italic=&quot;1&quot; /&gt;&lt;textframe marginLeft=&quot;6&quot; /&gt;&lt;/element&gt;&lt;element field=&quot;responsible&quot; type=&quot;autoshape&quot; autoShapeType=&quot;1&quot;&gt;&lt;paragraphformat alignment=&quot;1&quot; /&gt;&lt;font color=&quot;14&quot; italic=&quot;1&quot; /&gt;&lt;/element&gt;&lt;element field=&quot;freecolumn&quot; type=&quot;autoshape&quot; autoShapeType=&quot;1&quot;&gt;&lt;paragraphformat alignment=&quot;1&quot; /&gt;&lt;font color=&quot;14&quot; italic=&quot;1&quot; /&gt;&lt;/element&gt;&lt;element field=&quot;timeslot&quot; type=&quot;autoshape&quot; autoShapeType=&quot;1&quot;&gt;&lt;paragraphformat alignment=&quot;1&quot; /&gt;&lt;font color=&quot;14&quot; italic=&quot;1&quot; /&gt;&lt;/element&gt;&lt;element field=&quot;pageno&quot; type=&quot;autoshape&quot; autoShapeType=&quot;1&quot;&gt;&lt;paragraphformat alignment=&quot;3&quot; /&gt;&lt;font color=&quot;14&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BTW-Agenda&quot; title=&quot;Agenda&quot; subtitle=&quot;&quot; sizingModeId=&quot;2&quot; fontSize=&quot;18&quot; startTime=&quot;540&quot; timeFormatId=&quot;1&quot; startItemNo=&quot;1&quot; createSingleAgendaSlide=&quot;1&quot; createSeparatingSlides=&quot;1&quot; createBackupSlide=&quot;1&quot; layoutId=&quot;1_4&quot; fontSizeAuto=&quot;0&quot; createSections=&quot;1&quot; singleSlideId=&quot;2cdaf7f1-7532-4ffa-9f03-72aa976d3741&quot; backupSlideId=&quot;1a79ffaa-c6fd-4a9b-8a5b-2cae3d86662c&quot; backupSectionId=&quot;{26844E1F-CDB0-4556-A947-1DD9F509301A}&quot;&gt;&lt;columns&gt;&lt;column field=&quot;itemno&quot; label=&quot;No.&quot; checked=&quot;1&quot; leftSpacing=&quot;0&quot; rightSpacing=&quot;0&quot; dock=&quot;1&quot; fixedWidth=&quot;31.50472&quot; /&gt;&lt;column field=&quot;topic&quot; label=&quot;Topic&quot; leftSpacing=&quot;5.625&quot; rightDistribute=&quot;1&quot; dock=&quot;1&quot; rightSpacing=&quot;1117.43&quot; /&gt;&lt;column field=&quot;responsible&quot; label=&quot;Responsible&quot; visible=&quot;1&quot; checked=&quot;0&quot; leftSpacing=&quot;10&quot; rightDistribute=&quot;1&quot; dock=&quot;1&quot; /&gt;&lt;column field=&quot;freecolumn&quot; label=&quot;LINK&quot; visible=&quot;1&quot; checked=&quot;0&quot; leftSpacing=&quot;10&quot; rightDistribute=&quot;1&quot; dock=&quot;1&quot; rightSpacing=&quot;491.5144&quot; /&gt;&lt;column field=&quot;timeslot&quot; label=&quot;Time Slot&quot; visible=&quot;1&quot; checked=&quot;0&quot; leftSpacing=&quot;10&quot; rightSpacing=&quot;6&quot; dock=&quot;2&quot; /&gt;&lt;column field=&quot;pageno&quot; label=&quot;Page No.&quot; visible=&quot;1&quot; checked=&quot;1&quot; leftSpacing=&quot;11.25&quot; rightSpacing=&quot;6.75&quot; dock=&quot;2&quot; /&gt;&lt;/columns&gt;&lt;items&gt;&lt;item duration=&quot;30&quot; level=&quot;1&quot; generateAgendaSlide=&quot;1&quot; showAgendaItem=&quot;1&quot; isBreak=&quot;0&quot; itemNo=&quot;1&quot; subItemNo=&quot;0&quot; topic=&quot;Grundlagen&quot; agendaSlideId=&quot;03fed330-3af5-4a90-8007-08aad4ba9334&quot; sectionId=&quot;{11E916B1-97C5-4CFD-9172-68B7143CC654}&quot; /&gt;&lt;item duration=&quot;30&quot; level=&quot;1&quot; generateAgendaSlide=&quot;1&quot; showAgendaItem=&quot;1&quot; isBreak=&quot;0&quot; itemNo=&quot;2&quot; subItemNo=&quot;0&quot; topic=&quot;Termine&quot; agendaSlideId=&quot;2411dccd-e622-48bf-8122-59e81a9fdc59&quot; sectionId=&quot;{EE92F6E7-C080-4A38-9CCC-2F4437944AA8}&quot; /&gt;&lt;item duration=&quot;30&quot; level=&quot;1&quot; generateAgendaSlide=&quot;1&quot; showAgendaItem=&quot;1&quot; isBreak=&quot;0&quot; itemNo=&quot;3&quot; subItemNo=&quot;0&quot; topic=&quot;Wahlorgane&quot; agendaSlideId=&quot;56dd6bf5-07fe-4484-a612-98f6705c7654&quot; sectionId=&quot;{ACD381AB-3044-4606-9973-8288B9D51548}&quot; /&gt;&lt;item duration=&quot;30&quot; level=&quot;1&quot; generateAgendaSlide=&quot;1&quot; showAgendaItem=&quot;1&quot; isBreak=&quot;0&quot; itemNo=&quot;4&quot; subItemNo=&quot;0&quot; topic=&quot;Wahlbehörden&quot; agendaSlideId=&quot;5817d7e2-7f43-497e-b329-aa5a9f3a2b1f&quot; sectionId=&quot;{7EA31748-B8E8-4268-A538-45906220C37D}&quot; /&gt;&lt;item duration=&quot;30&quot; level=&quot;1&quot; generateAgendaSlide=&quot;1&quot; showAgendaItem=&quot;1&quot; isBreak=&quot;0&quot; itemNo=&quot;5&quot; subItemNo=&quot;0&quot; topic=&quot;Wahlbezirke&quot; agendaSlideId=&quot;87c32203-d93d-4575-970b-3c6e422bd8dc&quot; sectionId=&quot;{F575DE6B-4E08-46F6-AAF6-AD82C0A313B0}&quot; /&gt;&lt;item duration=&quot;30&quot; level=&quot;1&quot; generateAgendaSlide=&quot;1&quot; showAgendaItem=&quot;1&quot; isBreak=&quot;0&quot; itemNo=&quot;6&quot; subItemNo=&quot;0&quot; topic=&quot;Wahlvorschlagsverfahren&quot; agendaSlideId=&quot;6f034f4f-deda-4b5e-8efc-20dd0cdb9f9f&quot; sectionId=&quot;{5473EC54-ACC1-43A0-BC2D-C29277478418}&quot; /&gt;&lt;item duration=&quot;30&quot; level=&quot;1&quot; generateAgendaSlide=&quot;1&quot; showAgendaItem=&quot;1&quot; isBreak=&quot;0&quot; itemNo=&quot;7&quot; subItemNo=&quot;0&quot; topic=&quot;Bekanntmachungen&quot; agendaSlideId=&quot;b2542cc1-95f0-42d8-a7f8-807d2dfafc1d&quot; sectionId=&quot;{A5AE3974-A431-49DB-B27F-808903871D44}&quot; /&gt;&lt;item duration=&quot;30&quot; level=&quot;1&quot; generateAgendaSlide=&quot;1&quot; showAgendaItem=&quot;1&quot; isBreak=&quot;0&quot; itemNo=&quot;8&quot; subItemNo=&quot;0&quot; topic=&quot;Wählerverzeichnis&quot; agendaSlideId=&quot;424a9afb-d889-4e59-bc7f-ada4ed17dd8b&quot; sectionId=&quot;{73684BA2-AAA7-472F-98A6-57B3CB0E8BD8}&quot; /&gt;&lt;item duration=&quot;30&quot; level=&quot;1&quot; generateAgendaSlide=&quot;1&quot; showAgendaItem=&quot;1&quot; isBreak=&quot;0&quot; itemNo=&quot;9&quot; subItemNo=&quot;0&quot; topic=&quot;Wahlbenachrichtigung&quot; agendaSlideId=&quot;ba120bfc-fd2f-47ef-a333-b3f56bcfe09d&quot; sectionId=&quot;{6758FA70-19AE-4798-B330-5C83F3D97FF8}&quot; /&gt;&lt;item duration=&quot;30&quot; level=&quot;1&quot; generateAgendaSlide=&quot;1&quot; showAgendaItem=&quot;1&quot; isBreak=&quot;0&quot; itemNo=&quot;10&quot; subItemNo=&quot;0&quot; topic=&quot;Wahlschein und Briefwahl&quot; agendaSlideId=&quot;c083c1fd-d98f-4041-a8bd-1db9af79f534&quot; sectionId=&quot;{C444D45D-23B9-4027-A0B7-4E8A7621B145}&quot; /&gt;&lt;item duration=&quot;30&quot; level=&quot;1&quot; generateAgendaSlide=&quot;1&quot; showAgendaItem=&quot;1&quot; isBreak=&quot;0&quot; itemNo=&quot;11&quot; subItemNo=&quot;0&quot; topic=&quot;Wahltag und Wahllokal&quot; agendaSlideId=&quot;d73bd08c-fd60-49fb-87fb-96fa64f91a03&quot; sectionId=&quot;{1001F8F1-0FF3-4694-98B8-D76297A88D2A}&quot; /&gt;&lt;item duration=&quot;30&quot; level=&quot;1&quot; generateAgendaSlide=&quot;1&quot; showAgendaItem=&quot;1&quot; isBreak=&quot;0&quot; itemNo=&quot;12&quot; subItemNo=&quot;0&quot; topic=&quot;Ergebnisermittlung im Wahlvorstand&quot; agendaSlideId=&quot;49688a4b-e9f4-431a-ba12-1e3323a2c79e&quot; sectionId=&quot;{C60926D9-CF9F-49F0-9484-2F630AA3262F}&quot; /&gt;&lt;item duration=&quot;30&quot; level=&quot;1&quot; generateAgendaSlide=&quot;1&quot; showAgendaItem=&quot;1&quot; isBreak=&quot;0&quot; itemNo=&quot;13&quot; subItemNo=&quot;0&quot; topic=&quot;Ergebnisermittlung in der Gemeinde&quot; agendaSlideId=&quot;03160258-5037-4434-95fb-de86ebb47a33&quot; sectionId=&quot;{6DCC995C-78FF-445A-BE80-88E1E4432C80}&quot; /&gt;&lt;item duration=&quot;30&quot; level=&quot;1&quot; generateAgendaSlide=&quot;1&quot; showAgendaItem=&quot;1&quot; isBreak=&quot;0&quot; itemNo=&quot;14&quot; subItemNo=&quot;0&quot; topic=&quot;Aufgaben nach der Wahl&quot; agendaSlideId=&quot;3798b89f-7d7c-4096-849d-340784dc1910&quot; sectionId=&quot;{A06F8E2A-25A2-48B1-8C99-CF0938FD0292}&quot; /&gt;&lt;item duration=&quot;30&quot; level=&quot;1&quot; generateAgendaSlide=&quot;1&quot; showAgendaItem=&quot;1&quot; isBreak=&quot;0&quot; itemNo=&quot;15&quot; subItemNo=&quot;0&quot; topic=&quot;Präsentation&quot; agendaSlideId=&quot;1d8fa391-5a8f-4277-b1b0-6ced668067ef&quot; sectionId=&quot;{0ABEF190-D311-4F02-BA6E-F6319B5A01D8}&quot; /&gt;&lt;item duration=&quot;30&quot; level=&quot;1&quot; generateAgendaSlide=&quot;1&quot; showAgendaItem=&quot;1&quot; isBreak=&quot;0&quot; itemNo=&quot;16&quot; subItemNo=&quot;0&quot; topic=&quot;Hilfsmittel&quot; agendaSlideId=&quot;91edc1fb-a436-4c6a-8848-bc2234f0a1d4&quot; sectionId=&quot;{2D931086-0A8D-4EAD-981A-684F5FB82165}&quot; /&gt;&lt;item duration=&quot;30&quot; level=&quot;1&quot; generateAgendaSlide=&quot;1&quot; showAgendaItem=&quot;1&quot; isBreak=&quot;0&quot; itemNo=&quot;17&quot; subItemNo=&quot;0&quot; topic=&quot;Erfahrungsaustausch,&amp;#xD;&amp;#xA;Fragen &amp;amp; Antworten&quot; agendaSlideId=&quot;b7b0c1d1-c671-4f78-9a58-288b2aae322e&quot; sectionId=&quot;{8A4F7335-6069-4B16-82E3-8532080E061D}&quot; /&gt;&lt;item duration=&quot;30&quot; level=&quot;1&quot; generateAgendaSlide=&quot;1&quot; showAgendaItem=&quot;1&quot; isBreak=&quot;0&quot; itemNo=&quot;18&quot; subItemNo=&quot;0&quot; topic=&quot;Aufgaben &amp;amp; Beispiele&quot; agendaSlideId=&quot;e38fcc51-34be-4f9f-a520-dcf53977b049&quot; sectionId=&quot;{04B162EB-66BA-4D79-BFF5-55F6265DA869}&quot; /&gt;&lt;/items&gt;&lt;/agenda&gt;&lt;/contents&gt;&lt;/ee4p&gt;"/>
  <p:tag name="EE4P_AGENDAWIZARD_UPDATEPAGENUMBERS" val="1"/>
</p:tagLst>
</file>

<file path=ppt/theme/theme1.xml><?xml version="1.0" encoding="utf-8"?>
<a:theme xmlns:a="http://schemas.openxmlformats.org/drawingml/2006/main" na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2A8648D5EABCC44AEA9665131A0A0B0" ma:contentTypeVersion="16" ma:contentTypeDescription="Ein neues Dokument erstellen." ma:contentTypeScope="" ma:versionID="b57803bce528a76228f565b1a7dd8d8f">
  <xsd:schema xmlns:xsd="http://www.w3.org/2001/XMLSchema" xmlns:xs="http://www.w3.org/2001/XMLSchema" xmlns:p="http://schemas.microsoft.com/office/2006/metadata/properties" xmlns:ns2="00bd7b26-9085-4bf3-ac0c-8b3f2d7953aa" xmlns:ns3="1e030bf1-ff66-42fc-bd94-b92dd0135ff6" targetNamespace="http://schemas.microsoft.com/office/2006/metadata/properties" ma:root="true" ma:fieldsID="f92c74748d082bcf639d95193701d870" ns2:_="" ns3:_="">
    <xsd:import namespace="00bd7b26-9085-4bf3-ac0c-8b3f2d7953aa"/>
    <xsd:import namespace="1e030bf1-ff66-42fc-bd94-b92dd0135f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d7b26-9085-4bf3-ac0c-8b3f2d795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05bedb98-d7f3-4cf6-bd82-f023648257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030bf1-ff66-42fc-bd94-b92dd0135ff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6146237-87db-408a-8ebe-257552c13a0d}" ma:internalName="TaxCatchAll" ma:showField="CatchAllData" ma:web="1e030bf1-ff66-42fc-bd94-b92dd0135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axCatchAll xmlns="1e030bf1-ff66-42fc-bd94-b92dd0135ff6" xsi:nil="true"/>
    <lcf76f155ced4ddcb4097134ff3c332f xmlns="00bd7b26-9085-4bf3-ac0c-8b3f2d7953a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96041F-2995-498C-95B1-81CA4F5872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bd7b26-9085-4bf3-ac0c-8b3f2d7953aa"/>
    <ds:schemaRef ds:uri="1e030bf1-ff66-42fc-bd94-b92dd0135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A4C6C7-147F-4425-9C27-620D79ADBD84}">
  <ds:schemaRefs>
    <ds:schemaRef ds:uri="http://schemas.microsoft.com/sharepoint/v3/contenttype/forms"/>
  </ds:schemaRefs>
</ds:datastoreItem>
</file>

<file path=customXml/itemProps3.xml><?xml version="1.0" encoding="utf-8"?>
<ds:datastoreItem xmlns:ds="http://schemas.openxmlformats.org/officeDocument/2006/customXml" ds:itemID="{8F39FA65-CB88-4945-9148-C7B86C7FB2B6}">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1e030bf1-ff66-42fc-bd94-b92dd0135ff6"/>
    <ds:schemaRef ds:uri="http://purl.org/dc/dcmitype/"/>
    <ds:schemaRef ds:uri="http://schemas.openxmlformats.org/package/2006/metadata/core-properties"/>
    <ds:schemaRef ds:uri="00bd7b26-9085-4bf3-ac0c-8b3f2d7953aa"/>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5865</Words>
  <Application>Microsoft Office PowerPoint</Application>
  <PresentationFormat>Benutzerdefiniert</PresentationFormat>
  <Paragraphs>565</Paragraphs>
  <Slides>94</Slides>
  <Notes>92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94</vt:i4>
      </vt:variant>
    </vt:vector>
  </HeadingPairs>
  <TitlesOfParts>
    <vt:vector size="98" baseType="lpstr">
      <vt:lpstr>Arial</vt:lpstr>
      <vt:lpstr>Calibri</vt:lpstr>
      <vt:lpstr>Wingdings</vt:lpstr>
      <vt:lpstr>MASTER</vt:lpstr>
      <vt:lpstr>Wahlschulung  zur Wahl des 21. Deutschen Bundestages am 23. Februar 2025  Urnen- und Briefwahlvorstände</vt:lpstr>
      <vt:lpstr>Erläuterung der farblichen Gestaltung</vt:lpstr>
      <vt:lpstr>PowerPoint-Präsentation</vt:lpstr>
      <vt:lpstr>1. Allgemeines</vt:lpstr>
      <vt:lpstr>1. Allgemeines</vt:lpstr>
      <vt:lpstr>2. Urnen- und Briefwahlvorstand</vt:lpstr>
      <vt:lpstr>2. Urnen- und Briefwahlvorstand</vt:lpstr>
      <vt:lpstr>3. Wahlunterlagen</vt:lpstr>
      <vt:lpstr>3. Wahlunterlagen</vt:lpstr>
      <vt:lpstr>PowerPoint-Präsentation</vt:lpstr>
      <vt:lpstr>4. Allgemeine Vorbereitungen</vt:lpstr>
      <vt:lpstr>5. Eröffnung der Wahlhandlung</vt:lpstr>
      <vt:lpstr>PowerPoint-Präsentation</vt:lpstr>
      <vt:lpstr>6. Anwesenheitspflicht, Beschlussfähigkeit</vt:lpstr>
      <vt:lpstr>7. Öffentlichkeit, Wahlwerbung</vt:lpstr>
      <vt:lpstr>8. Ordnungsmaßnahmen</vt:lpstr>
      <vt:lpstr>9. Stimmabgaben</vt:lpstr>
      <vt:lpstr>9. Stimmabgaben</vt:lpstr>
      <vt:lpstr>9. Stimmabgaben</vt:lpstr>
      <vt:lpstr>9. Stimmabgaben</vt:lpstr>
      <vt:lpstr>9. Stimmabgaben</vt:lpstr>
      <vt:lpstr>9. Stimmabgaben</vt:lpstr>
      <vt:lpstr>9. Stimmabgaben</vt:lpstr>
      <vt:lpstr>9. Stimmabgaben</vt:lpstr>
      <vt:lpstr>9. Stimmabgaben</vt:lpstr>
      <vt:lpstr>10. Zurückweisungsgründe</vt:lpstr>
      <vt:lpstr>11. Wähler erhält neuen Stimmzettel</vt:lpstr>
      <vt:lpstr>12. Roter Briefwahlumschlag im Wahlraum</vt:lpstr>
      <vt:lpstr>PowerPoint-Präsentation</vt:lpstr>
      <vt:lpstr>14. Allgemeine Vorbereitungen</vt:lpstr>
      <vt:lpstr>15. Anwesenheitspflicht, Beschlussfähigkeit</vt:lpstr>
      <vt:lpstr>16. Öffentlichkeit, Wahlwerbung</vt:lpstr>
      <vt:lpstr>17. Ordnungsmaßnahmen</vt:lpstr>
      <vt:lpstr>18. Zählung, Vorprüfung</vt:lpstr>
      <vt:lpstr>19. Zulassung Wahlbriefe</vt:lpstr>
      <vt:lpstr>20. Zurückweisungsgründe für Wahlbriefe</vt:lpstr>
      <vt:lpstr>20. Zurückweisungsgründe für Wahlbriefe</vt:lpstr>
      <vt:lpstr>21. Beschlussfassung zu Wahlbriefen</vt:lpstr>
      <vt:lpstr>PowerPoint-Präsentation</vt:lpstr>
      <vt:lpstr>22. Ende der Wahlhandlung</vt:lpstr>
      <vt:lpstr>23. Ermittlung des Wahlergebnisses</vt:lpstr>
      <vt:lpstr>24. Zählen der Stimmzettel</vt:lpstr>
      <vt:lpstr>24. Zählen der Stimmzettel</vt:lpstr>
      <vt:lpstr>PowerPoint-Präsentation</vt:lpstr>
      <vt:lpstr>25. Ermittlung des Briefwahlergebnisses</vt:lpstr>
      <vt:lpstr>26. Zählen der Stimmzettelumschläge</vt:lpstr>
      <vt:lpstr>PowerPoint-Präsentation</vt:lpstr>
      <vt:lpstr>27. Stapelbildung</vt:lpstr>
      <vt:lpstr>27. Stapelbildung</vt:lpstr>
      <vt:lpstr>27. Stapelbildung</vt:lpstr>
      <vt:lpstr>28. Vorbereitung und Zählen</vt:lpstr>
      <vt:lpstr>28. Vorbereitung und Zählen</vt:lpstr>
      <vt:lpstr>28. Vorbereitung und Zählen</vt:lpstr>
      <vt:lpstr>PowerPoint-Präsentation</vt:lpstr>
      <vt:lpstr>29. Stapelbildung</vt:lpstr>
      <vt:lpstr>29. Stapelbildung</vt:lpstr>
      <vt:lpstr>29. Stapelbildung</vt:lpstr>
      <vt:lpstr>30. Vorbereitung und Zählen</vt:lpstr>
      <vt:lpstr>30. Vorbereitung und Zählen</vt:lpstr>
      <vt:lpstr>30. Vorbereitung und Zählen</vt:lpstr>
      <vt:lpstr>30. Vorbereitung und Zählen</vt:lpstr>
      <vt:lpstr>PowerPoint-Präsentation</vt:lpstr>
      <vt:lpstr>31. Eintragen der Stimmen aus Stapel a und c</vt:lpstr>
      <vt:lpstr>32. Ordnen und Zählen Stapel b - Zweitstimmen</vt:lpstr>
      <vt:lpstr>32. Ordnen und Zählen Stapel b - Zweitstimmen</vt:lpstr>
      <vt:lpstr>32. Ordnen und Zählen Stapel b - Zweitstimmen</vt:lpstr>
      <vt:lpstr>33. Eintragen Stimmen Stapel b - Zweitstimmen</vt:lpstr>
      <vt:lpstr>34. Ordnen und Zählen Stapel b - Erststimmen</vt:lpstr>
      <vt:lpstr>35. Eintragen Stimmen Stapel b - Erststimmen</vt:lpstr>
      <vt:lpstr>PowerPoint-Präsentation</vt:lpstr>
      <vt:lpstr>36. Prüfen der Stimmzettelumschläge</vt:lpstr>
      <vt:lpstr>PowerPoint-Präsentation</vt:lpstr>
      <vt:lpstr>37. Stimmzettel mit Anlass zu Bedenken</vt:lpstr>
      <vt:lpstr>37. Stimmzettelbeispiel 1</vt:lpstr>
      <vt:lpstr>37. Stimmzettelbeispiel 2</vt:lpstr>
      <vt:lpstr>37. Stimmzettelbeispiel 3</vt:lpstr>
      <vt:lpstr>37. Stimmzettelbeispiel 4</vt:lpstr>
      <vt:lpstr>37. Stimmzettelbeispiel 5</vt:lpstr>
      <vt:lpstr>37. Stimmzettelbeispiel 6</vt:lpstr>
      <vt:lpstr>37. Stimmzettelbeispiel 7</vt:lpstr>
      <vt:lpstr>37. Stimmzettelbeispiel 8</vt:lpstr>
      <vt:lpstr>37. Stimmzettelbeispiel 9</vt:lpstr>
      <vt:lpstr>37. Stimmzettel mit Anlass zu Bedenken</vt:lpstr>
      <vt:lpstr>37. Stimmzettel mit Anlass zu Bedenken</vt:lpstr>
      <vt:lpstr>38. Eintragung der Stimmen mit Bedenken</vt:lpstr>
      <vt:lpstr>39. Summenbildung</vt:lpstr>
      <vt:lpstr>39. Summenbildung</vt:lpstr>
      <vt:lpstr>39. Summenbildung</vt:lpstr>
      <vt:lpstr>40. Bekanntgabe der Wahlergebnisse</vt:lpstr>
      <vt:lpstr>41. Schnellmeldung und Abschluss</vt:lpstr>
      <vt:lpstr>41. Schnellmeldung und Abschluss</vt:lpstr>
      <vt:lpstr>41. Schnellmeldung und Abschluss</vt:lpstr>
      <vt:lpstr>42. Ablieferung der Wahlunterlagen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Wahlschulung BTW17</dc:title>
  <dc:creator>MC4PM</dc:creator>
  <cp:lastModifiedBy>Christina Regner</cp:lastModifiedBy>
  <cp:revision>726</cp:revision>
  <cp:lastPrinted>2025-02-11T11:05:37Z</cp:lastPrinted>
  <dcterms:created xsi:type="dcterms:W3CDTF">2013-06-07T17:22:34Z</dcterms:created>
  <dcterms:modified xsi:type="dcterms:W3CDTF">2025-02-11T16:11:31Z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2013-06-06T00:00:00Z</vt:filetime>
  </property>
  <property fmtid="{D5CDD505-2E9C-101B-9397-08002B2CF9AE}" pid="3" name="LastSaved">
    <vt:filetime>2013-06-07T00:00:00Z</vt:filetime>
  </property>
  <property fmtid="{D5CDD505-2E9C-101B-9397-08002B2CF9AE}" pid="4" name="ContentTypeId">
    <vt:lpwstr>0x010100E2A8648D5EABCC44AEA9665131A0A0B0</vt:lpwstr>
  </property>
</Properties>
</file>